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96" r:id="rId2"/>
    <p:sldId id="344" r:id="rId3"/>
    <p:sldId id="353" r:id="rId4"/>
    <p:sldId id="352" r:id="rId5"/>
    <p:sldId id="357" r:id="rId6"/>
    <p:sldId id="354" r:id="rId7"/>
    <p:sldId id="358" r:id="rId8"/>
    <p:sldId id="355" r:id="rId9"/>
    <p:sldId id="359" r:id="rId10"/>
    <p:sldId id="356" r:id="rId11"/>
    <p:sldId id="360" r:id="rId12"/>
    <p:sldId id="361" r:id="rId13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4"/>
      <p:bold r:id="rId15"/>
      <p:italic r:id="rId16"/>
      <p:boldItalic r:id="rId17"/>
    </p:embeddedFont>
    <p:embeddedFont>
      <p:font typeface="Dax-Regular" panose="02000506060000020004" pitchFamily="2" charset="0"/>
      <p:regular r:id="rId18"/>
    </p:embeddedFont>
  </p:embeddedFont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4F8D"/>
    <a:srgbClr val="000000"/>
    <a:srgbClr val="232323"/>
    <a:srgbClr val="FFFFFF"/>
    <a:srgbClr val="8BADDA"/>
    <a:srgbClr val="FF6600"/>
    <a:srgbClr val="FF8029"/>
    <a:srgbClr val="FDD510"/>
    <a:srgbClr val="E39A01"/>
    <a:srgbClr val="E700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4" autoAdjust="0"/>
    <p:restoredTop sz="94660"/>
  </p:normalViewPr>
  <p:slideViewPr>
    <p:cSldViewPr>
      <p:cViewPr varScale="1">
        <p:scale>
          <a:sx n="122" d="100"/>
          <a:sy n="122" d="100"/>
        </p:scale>
        <p:origin x="133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5EFB8E-8672-4BD4-97A0-DA8C836A3219}" type="datetimeFigureOut">
              <a:rPr lang="de-DE" smtClean="0"/>
              <a:t>31.03.2018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2DC143-9DBB-4177-A6B2-0B15843A1F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5376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 userDrawn="1"/>
        </p:nvSpPr>
        <p:spPr bwMode="auto">
          <a:xfrm>
            <a:off x="8244408" y="6525344"/>
            <a:ext cx="80217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r">
              <a:spcBef>
                <a:spcPct val="60000"/>
              </a:spcBef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algn="r">
              <a:spcBef>
                <a:spcPct val="60000"/>
              </a:spcBef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algn="r">
              <a:spcBef>
                <a:spcPct val="60000"/>
              </a:spcBef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algn="r">
              <a:spcBef>
                <a:spcPct val="60000"/>
              </a:spcBef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algn="r">
              <a:spcBef>
                <a:spcPct val="60000"/>
              </a:spcBef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algn="r" eaLnBrk="0" fontAlgn="base" hangingPunct="0">
              <a:spcBef>
                <a:spcPct val="6000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algn="r" eaLnBrk="0" fontAlgn="base" hangingPunct="0">
              <a:spcBef>
                <a:spcPct val="6000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algn="r" eaLnBrk="0" fontAlgn="base" hangingPunct="0">
              <a:spcBef>
                <a:spcPct val="6000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algn="r" eaLnBrk="0" fontAlgn="base" hangingPunct="0">
              <a:spcBef>
                <a:spcPct val="6000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0"/>
              </a:spcBef>
              <a:defRPr/>
            </a:pPr>
            <a:r>
              <a:rPr lang="de-DE" altLang="de-DE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ax-Regular" panose="02000506060000020004" pitchFamily="2" charset="0"/>
                <a:sym typeface="Symbol" panose="05050102010706020507" pitchFamily="18" charset="2"/>
              </a:rPr>
              <a:t> GZD 2018</a:t>
            </a:r>
            <a:endParaRPr lang="de-DE" altLang="de-DE" sz="900" dirty="0" smtClean="0">
              <a:solidFill>
                <a:schemeClr val="tx1">
                  <a:lumMod val="75000"/>
                  <a:lumOff val="25000"/>
                </a:schemeClr>
              </a:solidFill>
              <a:latin typeface="Dax-Regular" panose="02000506060000020004" pitchFamily="2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40352" y="6177519"/>
            <a:ext cx="1188164" cy="379262"/>
          </a:xfrm>
          <a:prstGeom prst="rect">
            <a:avLst/>
          </a:prstGeom>
          <a:ln>
            <a:noFill/>
          </a:ln>
          <a:effectLst>
            <a:outerShdw blurRad="76200" dist="38100" dir="2700000" algn="tl" rotWithShape="0">
              <a:srgbClr val="333333">
                <a:alpha val="80000"/>
              </a:srgbClr>
            </a:outerShdw>
          </a:effectLst>
        </p:spPr>
      </p:pic>
      <p:sp>
        <p:nvSpPr>
          <p:cNvPr id="4" name="Ellipse 3"/>
          <p:cNvSpPr/>
          <p:nvPr userDrawn="1"/>
        </p:nvSpPr>
        <p:spPr>
          <a:xfrm>
            <a:off x="6012161" y="260648"/>
            <a:ext cx="2916356" cy="2916356"/>
          </a:xfrm>
          <a:prstGeom prst="ellipse">
            <a:avLst/>
          </a:prstGeom>
          <a:solidFill>
            <a:srgbClr val="FF6600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e-DE" sz="2500" b="1" dirty="0"/>
          </a:p>
        </p:txBody>
      </p:sp>
      <p:sp>
        <p:nvSpPr>
          <p:cNvPr id="9" name="Textfeld 8"/>
          <p:cNvSpPr txBox="1"/>
          <p:nvPr userDrawn="1"/>
        </p:nvSpPr>
        <p:spPr>
          <a:xfrm>
            <a:off x="6180069" y="1196752"/>
            <a:ext cx="2568395" cy="11182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4000"/>
              </a:lnSpc>
            </a:pPr>
            <a:r>
              <a:rPr lang="de-DE" sz="4000" b="1" dirty="0" smtClean="0">
                <a:solidFill>
                  <a:schemeClr val="bg1"/>
                </a:solidFill>
              </a:rPr>
              <a:t>Programm-</a:t>
            </a:r>
          </a:p>
          <a:p>
            <a:pPr algn="l">
              <a:lnSpc>
                <a:spcPts val="4000"/>
              </a:lnSpc>
            </a:pPr>
            <a:r>
              <a:rPr lang="de-DE" sz="4000" b="1" dirty="0" err="1" smtClean="0">
                <a:solidFill>
                  <a:schemeClr val="bg1"/>
                </a:solidFill>
              </a:rPr>
              <a:t>änderung</a:t>
            </a:r>
            <a:endParaRPr lang="de-DE" sz="4000" b="1" dirty="0" smtClean="0">
              <a:solidFill>
                <a:schemeClr val="bg1"/>
              </a:solidFill>
            </a:endParaRPr>
          </a:p>
        </p:txBody>
      </p:sp>
      <p:sp>
        <p:nvSpPr>
          <p:cNvPr id="10" name="Textfeld 9"/>
          <p:cNvSpPr txBox="1"/>
          <p:nvPr userDrawn="1"/>
        </p:nvSpPr>
        <p:spPr>
          <a:xfrm>
            <a:off x="2915816" y="343980"/>
            <a:ext cx="4547527" cy="830997"/>
          </a:xfrm>
          <a:prstGeom prst="rect">
            <a:avLst/>
          </a:prstGeom>
          <a:solidFill>
            <a:srgbClr val="FFFFFF">
              <a:alpha val="50196"/>
            </a:srgbClr>
          </a:solidFill>
          <a:effectLst>
            <a:softEdge rad="31750"/>
          </a:effectLst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de-DE" sz="4800" b="1" dirty="0" smtClean="0">
                <a:ln>
                  <a:solidFill>
                    <a:srgbClr val="3B4F8D"/>
                  </a:solidFill>
                </a:ln>
                <a:solidFill>
                  <a:srgbClr val="8BADDA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Ostern bedeutet:</a:t>
            </a:r>
          </a:p>
        </p:txBody>
      </p:sp>
    </p:spTree>
    <p:extLst>
      <p:ext uri="{BB962C8B-B14F-4D97-AF65-F5344CB8AC3E}">
        <p14:creationId xmlns:p14="http://schemas.microsoft.com/office/powerpoint/2010/main" val="295726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414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23528" y="3918535"/>
            <a:ext cx="8479373" cy="2246769"/>
          </a:xfrm>
          <a:prstGeom prst="rect">
            <a:avLst/>
          </a:prstGeom>
          <a:solidFill>
            <a:srgbClr val="000000">
              <a:alpha val="50196"/>
            </a:srgbClr>
          </a:solidFill>
          <a:effectLst>
            <a:softEdge rad="31750"/>
          </a:effectLst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Die Auferstehung durchkreuzt unsere Pläne </a:t>
            </a:r>
            <a:r>
              <a:rPr lang="de-DE" sz="2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V.1-4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Die Auferstehung sprengt unsere Denkmuster</a:t>
            </a:r>
            <a:r>
              <a:rPr lang="de-DE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 </a:t>
            </a:r>
            <a:r>
              <a:rPr lang="de-DE" sz="2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V.5</a:t>
            </a:r>
            <a:endParaRPr lang="de-DE" sz="2000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x-Regular" panose="02000506060000020004" pitchFamily="2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Die Auferstehung wirft uns zurück auf Sein Wort</a:t>
            </a:r>
            <a:r>
              <a:rPr lang="de-DE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 </a:t>
            </a:r>
            <a:r>
              <a:rPr lang="de-DE" sz="2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V.6-8</a:t>
            </a:r>
            <a:endParaRPr lang="de-DE" sz="2000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x-Regular" panose="02000506060000020004" pitchFamily="2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Die Auferstehungskraft versetzt uns nachhaltig </a:t>
            </a:r>
            <a:br>
              <a:rPr lang="de-DE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ins Staunen</a:t>
            </a:r>
            <a:r>
              <a:rPr lang="de-DE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 </a:t>
            </a:r>
            <a:r>
              <a:rPr lang="de-DE" sz="2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V.12</a:t>
            </a:r>
            <a:endParaRPr lang="de-DE" sz="2000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x-Regular" panose="0200050606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41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23528" y="3918535"/>
            <a:ext cx="8479373" cy="2246769"/>
          </a:xfrm>
          <a:prstGeom prst="rect">
            <a:avLst/>
          </a:prstGeom>
          <a:solidFill>
            <a:srgbClr val="000000">
              <a:alpha val="50196"/>
            </a:srgbClr>
          </a:solidFill>
          <a:effectLst>
            <a:softEdge rad="31750"/>
          </a:effectLst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Die Auferstehung durchkreuzt unsere Pläne </a:t>
            </a:r>
            <a:r>
              <a:rPr lang="de-DE" sz="2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V.1-4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Die Auferstehung sprengt unsere Denkmuster</a:t>
            </a:r>
            <a:r>
              <a:rPr lang="de-DE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 </a:t>
            </a:r>
            <a:r>
              <a:rPr lang="de-DE" sz="2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V.5</a:t>
            </a:r>
            <a:endParaRPr lang="de-DE" sz="2000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x-Regular" panose="02000506060000020004" pitchFamily="2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Die Auferstehung wirft uns zurück auf Sein Wort</a:t>
            </a:r>
            <a:r>
              <a:rPr lang="de-DE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 </a:t>
            </a:r>
            <a:r>
              <a:rPr lang="de-DE" sz="2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V.6-8</a:t>
            </a:r>
            <a:endParaRPr lang="de-DE" sz="2000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x-Regular" panose="02000506060000020004" pitchFamily="2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Die Auferstehungskraft versetzt uns nachhaltig </a:t>
            </a:r>
            <a:br>
              <a:rPr lang="de-DE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</a:br>
            <a:r>
              <a:rPr lang="de-DE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ins Staunen</a:t>
            </a:r>
            <a:r>
              <a:rPr lang="de-DE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 </a:t>
            </a:r>
            <a:r>
              <a:rPr lang="de-DE" sz="2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V.12</a:t>
            </a:r>
            <a:endParaRPr lang="de-DE" sz="2000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x-Regular" panose="02000506060000020004" pitchFamily="2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07504" y="1336990"/>
            <a:ext cx="6048672" cy="2092881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de-DE" sz="2600" i="1" dirty="0" smtClean="0">
                <a:latin typeface="Dax-Regular" panose="02000506060000020004" pitchFamily="2" charset="0"/>
              </a:rPr>
              <a:t>Petrus </a:t>
            </a:r>
            <a:r>
              <a:rPr lang="de-DE" sz="2600" i="1" dirty="0">
                <a:latin typeface="Dax-Regular" panose="02000506060000020004" pitchFamily="2" charset="0"/>
              </a:rPr>
              <a:t>allerdings sprang auf und lief zum Grab. Er beugte sich vor, um </a:t>
            </a:r>
            <a:r>
              <a:rPr lang="de-DE" sz="2600" i="1" dirty="0" smtClean="0">
                <a:latin typeface="Dax-Regular" panose="02000506060000020004" pitchFamily="2" charset="0"/>
              </a:rPr>
              <a:t>hinein-zuschauen</a:t>
            </a:r>
            <a:r>
              <a:rPr lang="de-DE" sz="2600" i="1" dirty="0">
                <a:latin typeface="Dax-Regular" panose="02000506060000020004" pitchFamily="2" charset="0"/>
              </a:rPr>
              <a:t>, sah aber nur die Leinenbinden daliegen. Voller Verwunderung ging er wieder fort. </a:t>
            </a:r>
          </a:p>
        </p:txBody>
      </p:sp>
    </p:spTree>
    <p:extLst>
      <p:ext uri="{BB962C8B-B14F-4D97-AF65-F5344CB8AC3E}">
        <p14:creationId xmlns:p14="http://schemas.microsoft.com/office/powerpoint/2010/main" val="296987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691680" y="3824461"/>
            <a:ext cx="6048672" cy="1692771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de-DE" sz="2600" dirty="0" smtClean="0">
                <a:latin typeface="Dax-Regular" panose="02000506060000020004" pitchFamily="2" charset="0"/>
              </a:rPr>
              <a:t>Die Begegnung mit dem Auferstandenen zieht zwangsläufig eine komplette „Programmänderung“ nach sich </a:t>
            </a:r>
            <a:br>
              <a:rPr lang="de-DE" sz="2600" dirty="0" smtClean="0">
                <a:latin typeface="Dax-Regular" panose="02000506060000020004" pitchFamily="2" charset="0"/>
              </a:rPr>
            </a:br>
            <a:r>
              <a:rPr lang="de-DE" sz="2600" dirty="0" smtClean="0">
                <a:latin typeface="Dax-Regular" panose="02000506060000020004" pitchFamily="2" charset="0"/>
              </a:rPr>
              <a:t>– wollen wir das?</a:t>
            </a:r>
            <a:endParaRPr lang="de-DE" sz="2600" dirty="0">
              <a:latin typeface="Dax-Regular" panose="0200050606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33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9512" y="188640"/>
            <a:ext cx="8784976" cy="6093976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de-DE" sz="2600" i="1" baseline="30000" dirty="0" smtClean="0">
                <a:latin typeface="Dax-Regular" panose="02000506060000020004" pitchFamily="2" charset="0"/>
              </a:rPr>
              <a:t>1</a:t>
            </a:r>
            <a:r>
              <a:rPr lang="de-DE" sz="2600" i="1" dirty="0" smtClean="0">
                <a:latin typeface="Dax-Regular" panose="02000506060000020004" pitchFamily="2" charset="0"/>
              </a:rPr>
              <a:t> </a:t>
            </a:r>
            <a:r>
              <a:rPr lang="de-DE" sz="2600" i="1" dirty="0">
                <a:latin typeface="Dax-Regular" panose="02000506060000020004" pitchFamily="2" charset="0"/>
              </a:rPr>
              <a:t>Doch am ersten Tag der neuen </a:t>
            </a:r>
            <a:r>
              <a:rPr lang="de-DE" sz="2600" i="1" dirty="0" smtClean="0">
                <a:latin typeface="Dax-Regular" panose="02000506060000020004" pitchFamily="2" charset="0"/>
              </a:rPr>
              <a:t>Woche </a:t>
            </a:r>
            <a:r>
              <a:rPr lang="de-DE" sz="2600" i="1" dirty="0">
                <a:latin typeface="Dax-Regular" panose="02000506060000020004" pitchFamily="2" charset="0"/>
              </a:rPr>
              <a:t>nahmen sie in aller Frühe die Salben, die sie zubereitet hatten, und gingen damit zum Grab</a:t>
            </a:r>
            <a:r>
              <a:rPr lang="de-DE" sz="2600" i="1" dirty="0" smtClean="0">
                <a:latin typeface="Dax-Regular" panose="02000506060000020004" pitchFamily="2" charset="0"/>
              </a:rPr>
              <a:t>. </a:t>
            </a:r>
            <a:r>
              <a:rPr lang="de-DE" sz="2600" i="1" baseline="30000" dirty="0" smtClean="0">
                <a:latin typeface="Dax-Regular" panose="02000506060000020004" pitchFamily="2" charset="0"/>
              </a:rPr>
              <a:t>2 </a:t>
            </a:r>
            <a:r>
              <a:rPr lang="de-DE" sz="2600" i="1" dirty="0">
                <a:latin typeface="Dax-Regular" panose="02000506060000020004" pitchFamily="2" charset="0"/>
              </a:rPr>
              <a:t>Da sahen sie, dass der Stein, mit dem man den Eingang des Grabes verschlossen hatte, weggewälzt war</a:t>
            </a:r>
            <a:r>
              <a:rPr lang="de-DE" sz="2600" i="1" dirty="0" smtClean="0">
                <a:latin typeface="Dax-Regular" panose="02000506060000020004" pitchFamily="2" charset="0"/>
              </a:rPr>
              <a:t>. </a:t>
            </a:r>
            <a:r>
              <a:rPr lang="de-DE" sz="2600" i="1" baseline="30000" dirty="0" smtClean="0">
                <a:latin typeface="Dax-Regular" panose="02000506060000020004" pitchFamily="2" charset="0"/>
              </a:rPr>
              <a:t>3</a:t>
            </a:r>
            <a:r>
              <a:rPr lang="de-DE" sz="2600" i="1" dirty="0" smtClean="0">
                <a:latin typeface="Dax-Regular" panose="02000506060000020004" pitchFamily="2" charset="0"/>
              </a:rPr>
              <a:t> </a:t>
            </a:r>
            <a:r>
              <a:rPr lang="de-DE" sz="2600" i="1" dirty="0">
                <a:latin typeface="Dax-Regular" panose="02000506060000020004" pitchFamily="2" charset="0"/>
              </a:rPr>
              <a:t>Sie gingen in die Grabkammer hinein, aber der Leichnam von Jesus, dem Herrn, war nirgends zu </a:t>
            </a:r>
            <a:r>
              <a:rPr lang="de-DE" sz="2600" i="1" dirty="0" smtClean="0">
                <a:latin typeface="Dax-Regular" panose="02000506060000020004" pitchFamily="2" charset="0"/>
              </a:rPr>
              <a:t>sehen. </a:t>
            </a:r>
            <a:r>
              <a:rPr lang="de-DE" sz="2600" i="1" baseline="30000" dirty="0" smtClean="0">
                <a:latin typeface="Dax-Regular" panose="02000506060000020004" pitchFamily="2" charset="0"/>
              </a:rPr>
              <a:t>4</a:t>
            </a:r>
            <a:r>
              <a:rPr lang="de-DE" sz="2600" i="1" dirty="0" smtClean="0">
                <a:latin typeface="Dax-Regular" panose="02000506060000020004" pitchFamily="2" charset="0"/>
              </a:rPr>
              <a:t> </a:t>
            </a:r>
            <a:r>
              <a:rPr lang="de-DE" sz="2600" i="1" dirty="0">
                <a:latin typeface="Dax-Regular" panose="02000506060000020004" pitchFamily="2" charset="0"/>
              </a:rPr>
              <a:t>Während sie noch ratlos dastanden, traten plötzlich zwei Männer in hell leuchtenden Gewändern zu </a:t>
            </a:r>
            <a:r>
              <a:rPr lang="de-DE" sz="2600" i="1" dirty="0" smtClean="0">
                <a:latin typeface="Dax-Regular" panose="02000506060000020004" pitchFamily="2" charset="0"/>
              </a:rPr>
              <a:t>ihnen. </a:t>
            </a:r>
            <a:r>
              <a:rPr lang="de-DE" sz="2600" i="1" baseline="30000" dirty="0" smtClean="0">
                <a:latin typeface="Dax-Regular" panose="02000506060000020004" pitchFamily="2" charset="0"/>
              </a:rPr>
              <a:t>5</a:t>
            </a:r>
            <a:r>
              <a:rPr lang="de-DE" sz="2600" i="1" dirty="0" smtClean="0">
                <a:latin typeface="Dax-Regular" panose="02000506060000020004" pitchFamily="2" charset="0"/>
              </a:rPr>
              <a:t> </a:t>
            </a:r>
            <a:r>
              <a:rPr lang="de-DE" sz="2600" i="1" dirty="0">
                <a:latin typeface="Dax-Regular" panose="02000506060000020004" pitchFamily="2" charset="0"/>
              </a:rPr>
              <a:t>Die Frauen erschraken und wagten nicht aufzublicken. Doch die beiden Männer sagten zu ihnen: »Was sucht ihr den Lebendigen bei den </a:t>
            </a:r>
            <a:r>
              <a:rPr lang="de-DE" sz="2600" i="1" dirty="0" smtClean="0">
                <a:latin typeface="Dax-Regular" panose="02000506060000020004" pitchFamily="2" charset="0"/>
              </a:rPr>
              <a:t>Toten? </a:t>
            </a:r>
            <a:r>
              <a:rPr lang="de-DE" sz="2600" i="1" baseline="30000" dirty="0" smtClean="0">
                <a:latin typeface="Dax-Regular" panose="02000506060000020004" pitchFamily="2" charset="0"/>
              </a:rPr>
              <a:t>6</a:t>
            </a:r>
            <a:r>
              <a:rPr lang="de-DE" sz="2600" i="1" dirty="0" smtClean="0">
                <a:latin typeface="Dax-Regular" panose="02000506060000020004" pitchFamily="2" charset="0"/>
              </a:rPr>
              <a:t> </a:t>
            </a:r>
            <a:r>
              <a:rPr lang="de-DE" sz="2600" i="1" dirty="0">
                <a:latin typeface="Dax-Regular" panose="02000506060000020004" pitchFamily="2" charset="0"/>
              </a:rPr>
              <a:t>Er ist nicht hier; er ist auferstanden. Erinnert euch an das, was er euch gesagt hat, als er noch in Galiläa war</a:t>
            </a:r>
            <a:r>
              <a:rPr lang="de-DE" sz="2600" i="1" dirty="0" smtClean="0">
                <a:latin typeface="Dax-Regular" panose="02000506060000020004" pitchFamily="2" charset="0"/>
              </a:rPr>
              <a:t>: </a:t>
            </a:r>
            <a:r>
              <a:rPr lang="de-DE" sz="2600" i="1" baseline="30000" dirty="0" smtClean="0">
                <a:latin typeface="Dax-Regular" panose="02000506060000020004" pitchFamily="2" charset="0"/>
              </a:rPr>
              <a:t>7</a:t>
            </a:r>
            <a:r>
              <a:rPr lang="de-DE" sz="2600" i="1" dirty="0" smtClean="0">
                <a:latin typeface="Dax-Regular" panose="02000506060000020004" pitchFamily="2" charset="0"/>
              </a:rPr>
              <a:t> </a:t>
            </a:r>
            <a:r>
              <a:rPr lang="de-DE" sz="2600" i="1" dirty="0">
                <a:latin typeface="Dax-Regular" panose="02000506060000020004" pitchFamily="2" charset="0"/>
              </a:rPr>
              <a:t>›Der Menschensohn muss in die Hände sündiger Menschen gegeben werden; er muss gekreuzigt werden und wird drei Tage danach auferstehen</a:t>
            </a:r>
            <a:r>
              <a:rPr lang="de-DE" sz="2600" i="1" dirty="0" smtClean="0">
                <a:latin typeface="Dax-Regular" panose="02000506060000020004" pitchFamily="2" charset="0"/>
              </a:rPr>
              <a:t>.‹« </a:t>
            </a:r>
            <a:endParaRPr lang="de-DE" dirty="0">
              <a:latin typeface="Dax-Regular" panose="0200050606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73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9512" y="188640"/>
            <a:ext cx="8784976" cy="5247590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de-DE" sz="2600" i="1" baseline="30000" dirty="0" smtClean="0">
                <a:latin typeface="Dax-Regular" panose="02000506060000020004" pitchFamily="2" charset="0"/>
              </a:rPr>
              <a:t>8 </a:t>
            </a:r>
            <a:r>
              <a:rPr lang="de-DE" sz="2600" i="1" dirty="0">
                <a:latin typeface="Dax-Regular" panose="02000506060000020004" pitchFamily="2" charset="0"/>
              </a:rPr>
              <a:t>Da erinnerten sich die Frauen an jene Worte Jesu</a:t>
            </a:r>
            <a:r>
              <a:rPr lang="de-DE" sz="2600" i="1" dirty="0" smtClean="0">
                <a:latin typeface="Dax-Regular" panose="02000506060000020004" pitchFamily="2" charset="0"/>
              </a:rPr>
              <a:t>. </a:t>
            </a:r>
            <a:r>
              <a:rPr lang="de-DE" sz="2600" i="1" baseline="30000" dirty="0" smtClean="0">
                <a:latin typeface="Dax-Regular" panose="02000506060000020004" pitchFamily="2" charset="0"/>
              </a:rPr>
              <a:t>9</a:t>
            </a:r>
            <a:r>
              <a:rPr lang="de-DE" sz="2600" i="1" dirty="0" smtClean="0">
                <a:latin typeface="Dax-Regular" panose="02000506060000020004" pitchFamily="2" charset="0"/>
              </a:rPr>
              <a:t> </a:t>
            </a:r>
            <a:r>
              <a:rPr lang="de-DE" sz="2600" i="1" dirty="0">
                <a:latin typeface="Dax-Regular" panose="02000506060000020004" pitchFamily="2" charset="0"/>
              </a:rPr>
              <a:t>Sie kehrten vom Grab i</a:t>
            </a:r>
            <a:r>
              <a:rPr lang="de-DE" sz="2600" i="1" dirty="0" smtClean="0">
                <a:latin typeface="Dax-Regular" panose="02000506060000020004" pitchFamily="2" charset="0"/>
              </a:rPr>
              <a:t>n </a:t>
            </a:r>
            <a:r>
              <a:rPr lang="de-DE" sz="2600" i="1" dirty="0">
                <a:latin typeface="Dax-Regular" panose="02000506060000020004" pitchFamily="2" charset="0"/>
              </a:rPr>
              <a:t>die </a:t>
            </a:r>
            <a:r>
              <a:rPr lang="de-DE" sz="2600" i="1" dirty="0" smtClean="0">
                <a:latin typeface="Dax-Regular" panose="02000506060000020004" pitchFamily="2" charset="0"/>
              </a:rPr>
              <a:t>Stadt </a:t>
            </a:r>
            <a:r>
              <a:rPr lang="de-DE" sz="2600" i="1" dirty="0">
                <a:latin typeface="Dax-Regular" panose="02000506060000020004" pitchFamily="2" charset="0"/>
              </a:rPr>
              <a:t>zurück und berichteten das alles den elf Aposteln und allen anderen Jüngern</a:t>
            </a:r>
            <a:r>
              <a:rPr lang="de-DE" sz="2600" i="1" dirty="0" smtClean="0">
                <a:latin typeface="Dax-Regular" panose="02000506060000020004" pitchFamily="2" charset="0"/>
              </a:rPr>
              <a:t>. </a:t>
            </a:r>
            <a:r>
              <a:rPr lang="de-DE" sz="2600" i="1" baseline="30000" dirty="0" smtClean="0">
                <a:latin typeface="Dax-Regular" panose="02000506060000020004" pitchFamily="2" charset="0"/>
              </a:rPr>
              <a:t>10</a:t>
            </a:r>
            <a:r>
              <a:rPr lang="de-DE" sz="2600" i="1" dirty="0" smtClean="0">
                <a:latin typeface="Dax-Regular" panose="02000506060000020004" pitchFamily="2" charset="0"/>
              </a:rPr>
              <a:t> </a:t>
            </a:r>
            <a:r>
              <a:rPr lang="de-DE" sz="2600" i="1" dirty="0">
                <a:latin typeface="Dax-Regular" panose="02000506060000020004" pitchFamily="2" charset="0"/>
              </a:rPr>
              <a:t>Bei den Frauen handelte es sich um Maria aus </a:t>
            </a:r>
            <a:r>
              <a:rPr lang="de-DE" sz="2600" i="1" dirty="0" err="1">
                <a:latin typeface="Dax-Regular" panose="02000506060000020004" pitchFamily="2" charset="0"/>
              </a:rPr>
              <a:t>Magdala</a:t>
            </a:r>
            <a:r>
              <a:rPr lang="de-DE" sz="2600" i="1" dirty="0">
                <a:latin typeface="Dax-Regular" panose="02000506060000020004" pitchFamily="2" charset="0"/>
              </a:rPr>
              <a:t>, um Johanna und um Maria, die Mutter des Jakobus. Zusammen mit einigen anderen Frauen, die bei ihnen gewesen waren, erzählten sie den Aposteln, was sie erlebt hatten</a:t>
            </a:r>
            <a:r>
              <a:rPr lang="de-DE" sz="2600" i="1" dirty="0" smtClean="0">
                <a:latin typeface="Dax-Regular" panose="02000506060000020004" pitchFamily="2" charset="0"/>
              </a:rPr>
              <a:t>. </a:t>
            </a:r>
            <a:r>
              <a:rPr lang="de-DE" sz="2600" i="1" baseline="30000" dirty="0" smtClean="0">
                <a:latin typeface="Dax-Regular" panose="02000506060000020004" pitchFamily="2" charset="0"/>
              </a:rPr>
              <a:t>11</a:t>
            </a:r>
            <a:r>
              <a:rPr lang="de-DE" sz="2600" i="1" dirty="0" smtClean="0">
                <a:latin typeface="Dax-Regular" panose="02000506060000020004" pitchFamily="2" charset="0"/>
              </a:rPr>
              <a:t> </a:t>
            </a:r>
            <a:r>
              <a:rPr lang="de-DE" sz="2600" i="1" dirty="0">
                <a:latin typeface="Dax-Regular" panose="02000506060000020004" pitchFamily="2" charset="0"/>
              </a:rPr>
              <a:t>Aber diese hielten das alles für leeres Gerede und glaubten ihnen nicht</a:t>
            </a:r>
            <a:r>
              <a:rPr lang="de-DE" sz="2600" i="1" dirty="0" smtClean="0">
                <a:latin typeface="Dax-Regular" panose="02000506060000020004" pitchFamily="2" charset="0"/>
              </a:rPr>
              <a:t>. </a:t>
            </a:r>
            <a:r>
              <a:rPr lang="de-DE" sz="2600" i="1" baseline="30000" dirty="0" smtClean="0">
                <a:latin typeface="Dax-Regular" panose="02000506060000020004" pitchFamily="2" charset="0"/>
              </a:rPr>
              <a:t>12</a:t>
            </a:r>
            <a:r>
              <a:rPr lang="de-DE" sz="2600" i="1" dirty="0" smtClean="0">
                <a:latin typeface="Dax-Regular" panose="02000506060000020004" pitchFamily="2" charset="0"/>
              </a:rPr>
              <a:t> </a:t>
            </a:r>
            <a:r>
              <a:rPr lang="de-DE" sz="2600" i="1" dirty="0">
                <a:latin typeface="Dax-Regular" panose="02000506060000020004" pitchFamily="2" charset="0"/>
              </a:rPr>
              <a:t>Petrus allerdings sprang auf und lief zum Grab. Er beugte sich vor, um hineinzuschauen, sah aber nur die Leinenbinden daliegen. Voller Verwunderung ging er wieder fort. </a:t>
            </a:r>
          </a:p>
          <a:p>
            <a:pPr algn="r">
              <a:spcAft>
                <a:spcPts val="600"/>
              </a:spcAft>
            </a:pPr>
            <a:r>
              <a:rPr lang="de-DE" dirty="0" smtClean="0">
                <a:latin typeface="Dax-Regular" panose="02000506060000020004" pitchFamily="2" charset="0"/>
                <a:sym typeface="Wingdings" panose="05000000000000000000" pitchFamily="2" charset="2"/>
              </a:rPr>
              <a:t> Lukas 24,1-12 (NGÜ)</a:t>
            </a:r>
            <a:endParaRPr lang="de-DE" dirty="0">
              <a:latin typeface="Dax-Regular" panose="0200050606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615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23528" y="3918535"/>
            <a:ext cx="7743723" cy="523220"/>
          </a:xfrm>
          <a:prstGeom prst="rect">
            <a:avLst/>
          </a:prstGeom>
          <a:solidFill>
            <a:srgbClr val="000000">
              <a:alpha val="50196"/>
            </a:srgbClr>
          </a:solidFill>
          <a:effectLst>
            <a:softEdge rad="31750"/>
          </a:effectLst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Die Auferstehung durchkreuzt unsere Pläne </a:t>
            </a:r>
            <a:r>
              <a:rPr lang="de-DE" sz="2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V.1-4</a:t>
            </a:r>
          </a:p>
        </p:txBody>
      </p:sp>
    </p:spTree>
    <p:extLst>
      <p:ext uri="{BB962C8B-B14F-4D97-AF65-F5344CB8AC3E}">
        <p14:creationId xmlns:p14="http://schemas.microsoft.com/office/powerpoint/2010/main" val="1065109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23528" y="3918535"/>
            <a:ext cx="7743723" cy="523220"/>
          </a:xfrm>
          <a:prstGeom prst="rect">
            <a:avLst/>
          </a:prstGeom>
          <a:solidFill>
            <a:srgbClr val="000000">
              <a:alpha val="50196"/>
            </a:srgbClr>
          </a:solidFill>
          <a:effectLst>
            <a:softEdge rad="31750"/>
          </a:effectLst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Die Auferstehung durchkreuzt unsere Pläne </a:t>
            </a:r>
            <a:r>
              <a:rPr lang="de-DE" sz="2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V.1-4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07504" y="1340768"/>
            <a:ext cx="6048672" cy="2492990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de-DE" sz="2600" i="1" baseline="30000" dirty="0" smtClean="0">
                <a:latin typeface="Dax-Regular" panose="02000506060000020004" pitchFamily="2" charset="0"/>
              </a:rPr>
              <a:t>1</a:t>
            </a:r>
            <a:r>
              <a:rPr lang="de-DE" sz="2600" i="1" dirty="0" smtClean="0">
                <a:latin typeface="Dax-Regular" panose="02000506060000020004" pitchFamily="2" charset="0"/>
              </a:rPr>
              <a:t> </a:t>
            </a:r>
            <a:r>
              <a:rPr lang="de-DE" sz="2600" i="1" dirty="0">
                <a:latin typeface="Dax-Regular" panose="02000506060000020004" pitchFamily="2" charset="0"/>
              </a:rPr>
              <a:t>Doch am ersten Tag der neuen </a:t>
            </a:r>
            <a:r>
              <a:rPr lang="de-DE" sz="2600" i="1" dirty="0" smtClean="0">
                <a:latin typeface="Dax-Regular" panose="02000506060000020004" pitchFamily="2" charset="0"/>
              </a:rPr>
              <a:t>Woche </a:t>
            </a:r>
            <a:r>
              <a:rPr lang="de-DE" sz="2600" i="1" dirty="0">
                <a:latin typeface="Dax-Regular" panose="02000506060000020004" pitchFamily="2" charset="0"/>
              </a:rPr>
              <a:t>nahmen sie in aller Frühe die Salben, die sie zubereitet hatten, und gingen damit zum Grab</a:t>
            </a:r>
            <a:r>
              <a:rPr lang="de-DE" sz="2600" i="1" dirty="0" smtClean="0">
                <a:latin typeface="Dax-Regular" panose="02000506060000020004" pitchFamily="2" charset="0"/>
              </a:rPr>
              <a:t>. </a:t>
            </a:r>
            <a:r>
              <a:rPr lang="de-DE" sz="2600" i="1" baseline="30000" dirty="0" smtClean="0">
                <a:latin typeface="Dax-Regular" panose="02000506060000020004" pitchFamily="2" charset="0"/>
              </a:rPr>
              <a:t>2 </a:t>
            </a:r>
            <a:r>
              <a:rPr lang="de-DE" sz="2600" i="1" dirty="0">
                <a:latin typeface="Dax-Regular" panose="02000506060000020004" pitchFamily="2" charset="0"/>
              </a:rPr>
              <a:t>Da sahen sie, dass der Stein, mit dem man den Eingang des Grabes verschlossen hatte, </a:t>
            </a:r>
            <a:r>
              <a:rPr lang="de-DE" sz="2600" i="1" dirty="0" smtClean="0">
                <a:latin typeface="Dax-Regular" panose="02000506060000020004" pitchFamily="2" charset="0"/>
              </a:rPr>
              <a:t>weggewälzt </a:t>
            </a:r>
            <a:r>
              <a:rPr lang="de-DE" sz="2600" i="1" dirty="0">
                <a:latin typeface="Dax-Regular" panose="02000506060000020004" pitchFamily="2" charset="0"/>
              </a:rPr>
              <a:t>war</a:t>
            </a:r>
            <a:r>
              <a:rPr lang="de-DE" sz="2600" i="1" dirty="0" smtClean="0">
                <a:latin typeface="Dax-Regular" panose="02000506060000020004" pitchFamily="2" charset="0"/>
              </a:rPr>
              <a:t>. </a:t>
            </a:r>
            <a:endParaRPr lang="de-DE" dirty="0">
              <a:latin typeface="Dax-Regular" panose="0200050606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67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23528" y="3918535"/>
            <a:ext cx="7889083" cy="954107"/>
          </a:xfrm>
          <a:prstGeom prst="rect">
            <a:avLst/>
          </a:prstGeom>
          <a:solidFill>
            <a:srgbClr val="000000">
              <a:alpha val="50196"/>
            </a:srgbClr>
          </a:solidFill>
          <a:effectLst>
            <a:softEdge rad="31750"/>
          </a:effectLst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Die Auferstehung durchkreuzt unsere Pläne </a:t>
            </a:r>
            <a:r>
              <a:rPr lang="de-DE" sz="2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V.1-4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Die Auferstehung sprengt unsere Denkmuster</a:t>
            </a:r>
            <a:r>
              <a:rPr lang="de-DE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 </a:t>
            </a:r>
            <a:r>
              <a:rPr lang="de-DE" sz="2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V.5</a:t>
            </a:r>
            <a:endParaRPr lang="de-DE" sz="2000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x-Regular" panose="0200050606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645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23528" y="3918535"/>
            <a:ext cx="7889083" cy="954107"/>
          </a:xfrm>
          <a:prstGeom prst="rect">
            <a:avLst/>
          </a:prstGeom>
          <a:solidFill>
            <a:srgbClr val="000000">
              <a:alpha val="50196"/>
            </a:srgbClr>
          </a:solidFill>
          <a:effectLst>
            <a:softEdge rad="31750"/>
          </a:effectLst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Die Auferstehung durchkreuzt unsere Pläne </a:t>
            </a:r>
            <a:r>
              <a:rPr lang="de-DE" sz="2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V.1-4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Die Auferstehung sprengt unsere Denkmuster</a:t>
            </a:r>
            <a:r>
              <a:rPr lang="de-DE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 </a:t>
            </a:r>
            <a:r>
              <a:rPr lang="de-DE" sz="2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V.5</a:t>
            </a:r>
            <a:endParaRPr lang="de-DE" sz="2000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x-Regular" panose="02000506060000020004" pitchFamily="2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07504" y="1340768"/>
            <a:ext cx="6048672" cy="1292662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de-DE" sz="2600" i="1" baseline="30000" dirty="0" smtClean="0">
                <a:latin typeface="Dax-Regular" panose="02000506060000020004" pitchFamily="2" charset="0"/>
              </a:rPr>
              <a:t>5</a:t>
            </a:r>
            <a:r>
              <a:rPr lang="de-DE" sz="2600" i="1" dirty="0" smtClean="0">
                <a:latin typeface="Dax-Regular" panose="02000506060000020004" pitchFamily="2" charset="0"/>
              </a:rPr>
              <a:t> … »</a:t>
            </a:r>
            <a:r>
              <a:rPr lang="de-DE" sz="2600" i="1" dirty="0">
                <a:latin typeface="Dax-Regular" panose="02000506060000020004" pitchFamily="2" charset="0"/>
              </a:rPr>
              <a:t>Was sucht ihr den Lebendigen bei den </a:t>
            </a:r>
            <a:r>
              <a:rPr lang="de-DE" sz="2600" i="1" dirty="0" smtClean="0">
                <a:latin typeface="Dax-Regular" panose="02000506060000020004" pitchFamily="2" charset="0"/>
              </a:rPr>
              <a:t>Toten? </a:t>
            </a:r>
            <a:r>
              <a:rPr lang="de-DE" sz="2600" i="1" baseline="30000" dirty="0" smtClean="0">
                <a:latin typeface="Dax-Regular" panose="02000506060000020004" pitchFamily="2" charset="0"/>
              </a:rPr>
              <a:t>6</a:t>
            </a:r>
            <a:r>
              <a:rPr lang="de-DE" sz="2600" i="1" dirty="0" smtClean="0">
                <a:latin typeface="Dax-Regular" panose="02000506060000020004" pitchFamily="2" charset="0"/>
              </a:rPr>
              <a:t> </a:t>
            </a:r>
            <a:r>
              <a:rPr lang="de-DE" sz="2600" i="1" dirty="0">
                <a:latin typeface="Dax-Regular" panose="02000506060000020004" pitchFamily="2" charset="0"/>
              </a:rPr>
              <a:t>Er ist nicht hier; er ist auferstanden. </a:t>
            </a:r>
            <a:endParaRPr lang="de-DE" dirty="0">
              <a:latin typeface="Dax-Regular" panose="0200050606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456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23528" y="3918535"/>
            <a:ext cx="8470909" cy="1384995"/>
          </a:xfrm>
          <a:prstGeom prst="rect">
            <a:avLst/>
          </a:prstGeom>
          <a:solidFill>
            <a:srgbClr val="000000">
              <a:alpha val="50196"/>
            </a:srgbClr>
          </a:solidFill>
          <a:effectLst>
            <a:softEdge rad="31750"/>
          </a:effectLst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Die Auferstehung durchkreuzt unsere Pläne </a:t>
            </a:r>
            <a:r>
              <a:rPr lang="de-DE" sz="2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V.1-4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Die Auferstehung sprengt unsere Denkmuster</a:t>
            </a:r>
            <a:r>
              <a:rPr lang="de-DE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 </a:t>
            </a:r>
            <a:r>
              <a:rPr lang="de-DE" sz="2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V.5</a:t>
            </a:r>
            <a:endParaRPr lang="de-DE" sz="2000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x-Regular" panose="02000506060000020004" pitchFamily="2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Die Auferstehung wirft uns zurück auf Sein Wort</a:t>
            </a:r>
            <a:r>
              <a:rPr lang="de-DE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 </a:t>
            </a:r>
            <a:r>
              <a:rPr lang="de-DE" sz="2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V.6-8</a:t>
            </a:r>
            <a:endParaRPr lang="de-DE" sz="2000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x-Regular" panose="0200050606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845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23528" y="3918535"/>
            <a:ext cx="8470909" cy="1384995"/>
          </a:xfrm>
          <a:prstGeom prst="rect">
            <a:avLst/>
          </a:prstGeom>
          <a:solidFill>
            <a:srgbClr val="000000">
              <a:alpha val="50196"/>
            </a:srgbClr>
          </a:solidFill>
          <a:effectLst>
            <a:softEdge rad="31750"/>
          </a:effectLst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Die Auferstehung durchkreuzt unsere Pläne </a:t>
            </a:r>
            <a:r>
              <a:rPr lang="de-DE" sz="2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V.1-4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Die Auferstehung sprengt unsere Denkmuster</a:t>
            </a:r>
            <a:r>
              <a:rPr lang="de-DE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 </a:t>
            </a:r>
            <a:r>
              <a:rPr lang="de-DE" sz="2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V.5</a:t>
            </a:r>
            <a:endParaRPr lang="de-DE" sz="2000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x-Regular" panose="02000506060000020004" pitchFamily="2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Die Auferstehung wirft uns zurück auf Sein Wort</a:t>
            </a:r>
            <a:r>
              <a:rPr lang="de-DE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 </a:t>
            </a:r>
            <a:r>
              <a:rPr lang="de-DE" sz="2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x-Regular" panose="02000506060000020004" pitchFamily="2" charset="0"/>
              </a:rPr>
              <a:t>V.6-8</a:t>
            </a:r>
            <a:endParaRPr lang="de-DE" sz="2000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x-Regular" panose="02000506060000020004" pitchFamily="2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07504" y="1340768"/>
            <a:ext cx="6048672" cy="1292662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de-DE" sz="2600" i="1" baseline="30000" dirty="0" smtClean="0">
                <a:latin typeface="Dax-Regular" panose="02000506060000020004" pitchFamily="2" charset="0"/>
              </a:rPr>
              <a:t>6</a:t>
            </a:r>
            <a:r>
              <a:rPr lang="de-DE" sz="2600" i="1" dirty="0" smtClean="0">
                <a:latin typeface="Dax-Regular" panose="02000506060000020004" pitchFamily="2" charset="0"/>
              </a:rPr>
              <a:t> </a:t>
            </a:r>
            <a:r>
              <a:rPr lang="de-DE" sz="2600" i="1" dirty="0">
                <a:latin typeface="Dax-Regular" panose="02000506060000020004" pitchFamily="2" charset="0"/>
              </a:rPr>
              <a:t>Er ist nicht hier; er ist auferstanden. Erinnert euch an das, was er euch gesagt hat, als er noch in Galiläa war</a:t>
            </a:r>
            <a:r>
              <a:rPr lang="de-DE" sz="2600" i="1" dirty="0" smtClean="0">
                <a:latin typeface="Dax-Regular" panose="02000506060000020004" pitchFamily="2" charset="0"/>
              </a:rPr>
              <a:t>: </a:t>
            </a:r>
            <a:r>
              <a:rPr lang="de-DE" sz="2600" i="1" dirty="0">
                <a:latin typeface="Dax-Regular" panose="02000506060000020004" pitchFamily="2" charset="0"/>
              </a:rPr>
              <a:t>…</a:t>
            </a:r>
            <a:endParaRPr lang="de-DE" sz="2600" i="1" dirty="0">
              <a:latin typeface="Dax-Regular" panose="0200050606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74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solidFill>
              <a:schemeClr val="bg1"/>
            </a:solidFill>
            <a:latin typeface="Dax-Regular" panose="02000506060000020004" pitchFamily="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572</Words>
  <Application>Microsoft Office PowerPoint</Application>
  <PresentationFormat>Bildschirmpräsentation (4:3)</PresentationFormat>
  <Paragraphs>28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Calibri</vt:lpstr>
      <vt:lpstr>Dax-Regular</vt:lpstr>
      <vt:lpstr>Wingdings</vt:lpstr>
      <vt:lpstr>Arial</vt:lpstr>
      <vt:lpstr>Symbol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User</dc:creator>
  <cp:lastModifiedBy>Ulrich Abels</cp:lastModifiedBy>
  <cp:revision>249</cp:revision>
  <dcterms:created xsi:type="dcterms:W3CDTF">2014-03-10T08:44:36Z</dcterms:created>
  <dcterms:modified xsi:type="dcterms:W3CDTF">2018-03-31T14:50:40Z</dcterms:modified>
</cp:coreProperties>
</file>