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298" r:id="rId3"/>
    <p:sldId id="299" r:id="rId4"/>
    <p:sldId id="303" r:id="rId5"/>
    <p:sldId id="302" r:id="rId6"/>
    <p:sldId id="297" r:id="rId7"/>
    <p:sldId id="305" r:id="rId8"/>
    <p:sldId id="304" r:id="rId9"/>
    <p:sldId id="307" r:id="rId10"/>
    <p:sldId id="309" r:id="rId11"/>
    <p:sldId id="312" r:id="rId12"/>
    <p:sldId id="313" r:id="rId13"/>
    <p:sldId id="300" r:id="rId14"/>
    <p:sldId id="301" r:id="rId15"/>
    <p:sldId id="306" r:id="rId16"/>
    <p:sldId id="311" r:id="rId17"/>
    <p:sldId id="314" r:id="rId18"/>
    <p:sldId id="310" r:id="rId19"/>
  </p:sldIdLst>
  <p:sldSz cx="9144000" cy="6858000" type="screen4x3"/>
  <p:notesSz cx="6858000" cy="9144000"/>
  <p:embeddedFontLst>
    <p:embeddedFont>
      <p:font typeface="Dax-Regular" panose="02000506060000020004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39A01"/>
    <a:srgbClr val="CCB699"/>
    <a:srgbClr val="75623F"/>
    <a:srgbClr val="EEDCC5"/>
    <a:srgbClr val="C4B6A6"/>
    <a:srgbClr val="000000"/>
    <a:srgbClr val="483C27"/>
    <a:srgbClr val="AA8D63"/>
    <a:srgbClr val="AE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EFB8E-8672-4BD4-97A0-DA8C836A3219}" type="datetimeFigureOut">
              <a:rPr lang="de-DE" smtClean="0"/>
              <a:t>28.01.2018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2DC143-9DBB-4177-A6B2-0B15843A1F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3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240360" cy="68792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8316416" y="6525344"/>
            <a:ext cx="8021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ysClr val="windowText" lastClr="000000"/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2018</a:t>
            </a:r>
            <a:endParaRPr lang="de-DE" altLang="de-DE" sz="900" dirty="0" smtClean="0">
              <a:solidFill>
                <a:sysClr val="windowText" lastClr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120" y="6187312"/>
            <a:ext cx="1058997" cy="338032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07504" y="188640"/>
            <a:ext cx="8811516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de-DE"/>
            </a:defPPr>
            <a:lvl1pPr marL="457200" indent="-457200">
              <a:spcAft>
                <a:spcPts val="600"/>
              </a:spcAft>
              <a:buFont typeface="Wingdings" panose="05000000000000000000" pitchFamily="2" charset="2"/>
              <a:buChar char="F"/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Dax-Regular" panose="02000506060000020004" pitchFamily="2" charset="0"/>
              </a:defRPr>
            </a:lvl1pPr>
          </a:lstStyle>
          <a:p>
            <a:pPr marL="0" indent="0" algn="r">
              <a:lnSpc>
                <a:spcPts val="6000"/>
              </a:lnSpc>
              <a:buNone/>
            </a:pPr>
            <a:r>
              <a:rPr lang="de-DE" sz="5400" b="1" i="0" dirty="0" smtClean="0">
                <a:ln>
                  <a:noFill/>
                </a:ln>
                <a:gradFill flip="none" rotWithShape="1">
                  <a:gsLst>
                    <a:gs pos="42000">
                      <a:srgbClr val="E39A01"/>
                    </a:gs>
                    <a:gs pos="0">
                      <a:srgbClr val="FF6600"/>
                    </a:gs>
                    <a:gs pos="80000">
                      <a:srgbClr val="FFC000"/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03200" dist="127000" dir="2700000" algn="tl" rotWithShape="0">
                    <a:prstClr val="black">
                      <a:alpha val="56000"/>
                    </a:prstClr>
                  </a:outerShdw>
                </a:effectLst>
                <a:latin typeface="Dax-Regular" panose="02000506060000020004" pitchFamily="2" charset="0"/>
              </a:rPr>
              <a:t>Hygiene </a:t>
            </a:r>
            <a:r>
              <a:rPr lang="de-DE" sz="4400" b="1" i="0" dirty="0" smtClean="0">
                <a:ln>
                  <a:noFill/>
                </a:ln>
                <a:gradFill flip="none" rotWithShape="1">
                  <a:gsLst>
                    <a:gs pos="42000">
                      <a:srgbClr val="E39A01"/>
                    </a:gs>
                    <a:gs pos="0">
                      <a:srgbClr val="FF6600"/>
                    </a:gs>
                    <a:gs pos="80000">
                      <a:srgbClr val="FFC000"/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03200" dist="127000" dir="2700000" algn="tl" rotWithShape="0">
                    <a:prstClr val="black">
                      <a:alpha val="56000"/>
                    </a:prstClr>
                  </a:outerShdw>
                </a:effectLst>
                <a:latin typeface="Dax-Regular" panose="02000506060000020004" pitchFamily="2" charset="0"/>
              </a:rPr>
              <a:t>für die Seele</a:t>
            </a:r>
            <a:r>
              <a:rPr lang="de-DE" sz="5400" b="1" i="0" dirty="0" smtClean="0">
                <a:ln>
                  <a:noFill/>
                </a:ln>
                <a:gradFill flip="none" rotWithShape="1">
                  <a:gsLst>
                    <a:gs pos="42000">
                      <a:srgbClr val="E39A01"/>
                    </a:gs>
                    <a:gs pos="0">
                      <a:srgbClr val="FF6600"/>
                    </a:gs>
                    <a:gs pos="80000">
                      <a:srgbClr val="FFC000"/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03200" dist="127000" dir="2700000" algn="tl" rotWithShape="0">
                    <a:prstClr val="black">
                      <a:alpha val="56000"/>
                    </a:prstClr>
                  </a:outerShdw>
                </a:effectLst>
                <a:latin typeface="Dax-Regular" panose="02000506060000020004" pitchFamily="2" charset="0"/>
              </a:rPr>
              <a:t>?!</a:t>
            </a:r>
            <a:endParaRPr lang="de-DE" sz="5400" b="1" i="0" kern="1200" dirty="0" smtClean="0">
              <a:ln>
                <a:noFill/>
              </a:ln>
              <a:gradFill flip="none" rotWithShape="1">
                <a:gsLst>
                  <a:gs pos="42000">
                    <a:srgbClr val="E39A01"/>
                  </a:gs>
                  <a:gs pos="0">
                    <a:srgbClr val="FF6600"/>
                  </a:gs>
                  <a:gs pos="80000">
                    <a:srgbClr val="FFC000"/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203200" dist="127000" dir="2700000" algn="tl" rotWithShape="0">
                  <a:prstClr val="black">
                    <a:alpha val="56000"/>
                  </a:prstClr>
                </a:outerShdw>
              </a:effectLst>
              <a:latin typeface="Dax-Regular" panose="0200050606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3462486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4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Wasche meine Schuld ganz von mir ab, und reinige mich von meiner Sünde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! </a:t>
            </a:r>
            <a:r>
              <a:rPr lang="de-DE" sz="2800" i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5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Denn ich 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er-kenne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meine Vergehen, und meine Sünde ist mir ständig vor Augen. 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51,4-5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</p:txBody>
      </p:sp>
    </p:spTree>
    <p:extLst>
      <p:ext uri="{BB962C8B-B14F-4D97-AF65-F5344CB8AC3E}">
        <p14:creationId xmlns:p14="http://schemas.microsoft.com/office/powerpoint/2010/main" val="1837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3462486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4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Wasche meine Schuld ganz von mir ab, und reinige mich von meiner Sünde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! </a:t>
            </a:r>
            <a:r>
              <a:rPr lang="de-DE" sz="2800" i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5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Denn ich 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er-kenne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meine Vergehen, und meine Sünde ist mir ständig vor Augen. 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51,4-5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Die Seele im Spiegel betrachten</a:t>
            </a:r>
          </a:p>
        </p:txBody>
      </p:sp>
    </p:spTree>
    <p:extLst>
      <p:ext uri="{BB962C8B-B14F-4D97-AF65-F5344CB8AC3E}">
        <p14:creationId xmlns:p14="http://schemas.microsoft.com/office/powerpoint/2010/main" val="15345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3462486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4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Wasche meine Schuld ganz von mir ab, und reinige mich von meiner Sünde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! </a:t>
            </a:r>
            <a:r>
              <a:rPr lang="de-DE" sz="2800" i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5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Denn ich 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er-kenne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meine Vergehen, und meine Sünde ist mir ständig vor Augen. 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51,4-5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Die Seele im Spiegel betrachten</a:t>
            </a:r>
          </a:p>
          <a:p>
            <a:endParaRPr lang="de-DE" sz="2800" dirty="0" smtClean="0">
              <a:solidFill>
                <a:srgbClr val="FFC000"/>
              </a:solidFill>
            </a:endParaRPr>
          </a:p>
          <a:p>
            <a:r>
              <a:rPr lang="de-DE" sz="2800" i="1" dirty="0" smtClean="0">
                <a:solidFill>
                  <a:srgbClr val="FF6600"/>
                </a:solidFill>
              </a:rPr>
              <a:t>Welche Hilfen gibt es dazu?</a:t>
            </a:r>
          </a:p>
        </p:txBody>
      </p:sp>
    </p:spTree>
    <p:extLst>
      <p:ext uri="{BB962C8B-B14F-4D97-AF65-F5344CB8AC3E}">
        <p14:creationId xmlns:p14="http://schemas.microsoft.com/office/powerpoint/2010/main" val="24005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1700808"/>
            <a:ext cx="5400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„</a:t>
            </a:r>
            <a:r>
              <a:rPr lang="de-DE" sz="2800" dirty="0">
                <a:solidFill>
                  <a:schemeClr val="bg1"/>
                </a:solidFill>
                <a:latin typeface="Dax-Regular" panose="02000506060000020004" pitchFamily="2" charset="0"/>
              </a:rPr>
              <a:t>Das Wort, das dir hilft, kannst du dir nicht selber sagen.“ </a:t>
            </a:r>
            <a:endParaRPr lang="de-DE" sz="2800" dirty="0" smtClean="0">
              <a:solidFill>
                <a:schemeClr val="bg1"/>
              </a:solidFill>
              <a:latin typeface="Dax-Regular" panose="02000506060000020004" pitchFamily="2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Afrikanisches </a:t>
            </a:r>
            <a:r>
              <a:rPr lang="de-DE" sz="2000" dirty="0">
                <a:solidFill>
                  <a:schemeClr val="bg1"/>
                </a:solidFill>
                <a:latin typeface="Dax-Regular" panose="02000506060000020004" pitchFamily="2" charset="0"/>
              </a:rPr>
              <a:t>Sprichwort</a:t>
            </a:r>
            <a:endParaRPr lang="de-DE" sz="2800" dirty="0">
              <a:solidFill>
                <a:schemeClr val="bg1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1700808"/>
            <a:ext cx="5400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„</a:t>
            </a:r>
            <a:r>
              <a:rPr lang="de-DE" sz="2800" dirty="0">
                <a:solidFill>
                  <a:schemeClr val="bg1"/>
                </a:solidFill>
                <a:latin typeface="Dax-Regular" panose="02000506060000020004" pitchFamily="2" charset="0"/>
              </a:rPr>
              <a:t>Das Wort, das dir hilft, kannst du dir nicht selber sagen.“ </a:t>
            </a:r>
            <a:endParaRPr lang="de-DE" sz="2800" dirty="0" smtClean="0">
              <a:solidFill>
                <a:schemeClr val="bg1"/>
              </a:solidFill>
              <a:latin typeface="Dax-Regular" panose="02000506060000020004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de-DE" sz="20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Afrikanisches Sprichwort</a:t>
            </a:r>
          </a:p>
          <a:p>
            <a:pPr algn="ctr">
              <a:spcAft>
                <a:spcPts val="600"/>
              </a:spcAft>
            </a:pPr>
            <a:r>
              <a:rPr lang="de-DE" sz="2800" dirty="0">
                <a:solidFill>
                  <a:schemeClr val="bg1"/>
                </a:solidFill>
                <a:latin typeface="Dax-Regular" panose="02000506060000020004" pitchFamily="2" charset="0"/>
              </a:rPr>
              <a:t>„Wer gerade selbst tief in der Krise steckt, braucht oft andere, die das für ihn von Gott hören können, was er selbst gerade nicht wahrnehmen kann</a:t>
            </a: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.“</a:t>
            </a:r>
          </a:p>
          <a:p>
            <a:pPr algn="ctr"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  <a:latin typeface="Dax-Regular" panose="02000506060000020004" pitchFamily="2" charset="0"/>
              </a:rPr>
              <a:t>Reinhard Grün </a:t>
            </a:r>
          </a:p>
        </p:txBody>
      </p:sp>
    </p:spTree>
    <p:extLst>
      <p:ext uri="{BB962C8B-B14F-4D97-AF65-F5344CB8AC3E}">
        <p14:creationId xmlns:p14="http://schemas.microsoft.com/office/powerpoint/2010/main" val="6879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173893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Siehe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, Gott ist mir ein Helfer; der Herr ist der, der meine Seele stützt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54,6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Die Seele im Spiegel betrachten</a:t>
            </a:r>
          </a:p>
        </p:txBody>
      </p:sp>
    </p:spTree>
    <p:extLst>
      <p:ext uri="{BB962C8B-B14F-4D97-AF65-F5344CB8AC3E}">
        <p14:creationId xmlns:p14="http://schemas.microsoft.com/office/powerpoint/2010/main" val="32314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173893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Siehe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, Gott ist mir ein Helfer; der Herr ist der, der meine Seele stützt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54,6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Die Seele im Spiegel betrachten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Eine gesunde Ernährung der Seele</a:t>
            </a:r>
            <a:endParaRPr lang="de-DE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173893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Siehe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, Gott ist mir ein Helfer; der Herr ist der, der meine Seele stützt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54,6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1610797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Reinigung der Seele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Die Seele im Spiegel betrachten</a:t>
            </a:r>
          </a:p>
          <a:p>
            <a:pPr marL="450000" indent="-457200">
              <a:buFont typeface="Wingdings" panose="05000000000000000000" pitchFamily="2" charset="2"/>
              <a:buChar char="F"/>
            </a:pPr>
            <a:r>
              <a:rPr lang="de-DE" sz="2800" dirty="0" smtClean="0">
                <a:solidFill>
                  <a:srgbClr val="FFC000"/>
                </a:solidFill>
              </a:rPr>
              <a:t>Eine gesunde Ernährung der Seele</a:t>
            </a:r>
            <a:endParaRPr lang="de-DE" sz="2800" dirty="0">
              <a:solidFill>
                <a:srgbClr val="FFC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933056"/>
            <a:ext cx="3851920" cy="25681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56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268760"/>
            <a:ext cx="4725144" cy="4725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395536" y="1544300"/>
            <a:ext cx="2592288" cy="2600712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Alle eure Sorgen werft auf ihn, denn er ist besorgt für euch.</a:t>
            </a:r>
            <a:endParaRPr lang="de-DE" sz="2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1. Petrus 5,7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1700808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2014 hat </a:t>
            </a:r>
            <a:r>
              <a:rPr lang="de-DE" sz="2800" dirty="0">
                <a:solidFill>
                  <a:schemeClr val="bg1"/>
                </a:solidFill>
                <a:latin typeface="Dax-Regular" panose="02000506060000020004" pitchFamily="2" charset="0"/>
              </a:rPr>
              <a:t>j</a:t>
            </a: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eder Deutsche im Monat knapp 30,-€ für die Körperpflege ausgegeben!</a:t>
            </a:r>
            <a:endParaRPr lang="de-DE" sz="2800" dirty="0">
              <a:solidFill>
                <a:schemeClr val="bg1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1700808"/>
            <a:ext cx="540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2014 hat </a:t>
            </a:r>
            <a:r>
              <a:rPr lang="de-DE" sz="2800" dirty="0">
                <a:solidFill>
                  <a:schemeClr val="bg1"/>
                </a:solidFill>
                <a:latin typeface="Dax-Regular" panose="02000506060000020004" pitchFamily="2" charset="0"/>
              </a:rPr>
              <a:t>j</a:t>
            </a: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eder Deutsche im Monat knapp 30,-€ für die Körperpflege ausgegeben!</a:t>
            </a:r>
          </a:p>
          <a:p>
            <a:pPr algn="ctr">
              <a:spcAft>
                <a:spcPts val="1200"/>
              </a:spcAft>
            </a:pP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Welchen Stellenwert hat dem gegenüber die Pflege </a:t>
            </a:r>
            <a:b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</a:br>
            <a:r>
              <a:rPr lang="de-DE" sz="2800" dirty="0" smtClean="0">
                <a:solidFill>
                  <a:schemeClr val="bg1"/>
                </a:solidFill>
                <a:latin typeface="Dax-Regular" panose="02000506060000020004" pitchFamily="2" charset="0"/>
              </a:rPr>
              <a:t>unserer Seele?</a:t>
            </a:r>
            <a:endParaRPr lang="de-DE" sz="2800" dirty="0">
              <a:solidFill>
                <a:schemeClr val="bg1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268760"/>
            <a:ext cx="4725144" cy="47251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746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268760"/>
            <a:ext cx="4725144" cy="4725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395536" y="1546046"/>
            <a:ext cx="5688632" cy="2600712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Da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bildete Gott, der HERR, den Menschen, aus Staub vom Erdboden und hauchte in seine Nase Atem des Lebens; so wurde der Mensch eine lebende Seele. </a:t>
            </a:r>
            <a:endParaRPr lang="de-DE" sz="28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1</a:t>
            </a:r>
            <a:r>
              <a:rPr lang="de-D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 Mose 2,7 </a:t>
            </a:r>
          </a:p>
        </p:txBody>
      </p:sp>
    </p:spTree>
    <p:extLst>
      <p:ext uri="{BB962C8B-B14F-4D97-AF65-F5344CB8AC3E}">
        <p14:creationId xmlns:p14="http://schemas.microsoft.com/office/powerpoint/2010/main" val="19096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268760"/>
            <a:ext cx="4725144" cy="4725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395536" y="1546046"/>
            <a:ext cx="5688632" cy="2600712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Da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bildete Gott, der HERR, den Menschen, aus Staub vom Erdboden und hauchte in seine Nase Atem des Lebens; so wurde der Mensch eine lebende Seele. </a:t>
            </a:r>
            <a:endParaRPr lang="de-DE" sz="28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1</a:t>
            </a:r>
            <a:r>
              <a:rPr lang="de-D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 Mose 2,7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4350583"/>
            <a:ext cx="4725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Der biblische Begriff „Seele“, lässt sich oft gegen den Begriff „Herz“ austauschen. Es geht also um den Kern unsres Menschseins.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6046"/>
            <a:ext cx="5688632" cy="2169825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 Mehr als alles, was man sonst bewahrt, behüte dein Herz! Denn in ihm entspringt die Quelle des Lebens.  </a:t>
            </a:r>
            <a:endParaRPr lang="de-DE" sz="28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Sprüche 4,23</a:t>
            </a:r>
            <a:endParaRPr lang="de-D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35896" y="4350583"/>
            <a:ext cx="4725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Der biblische Begriff „Seele“, lässt sich oft gegen den Begriff „Herz“ austauschen. Es geht also um den Kern unsres Menschseins.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21420575">
            <a:off x="395536" y="2002418"/>
            <a:ext cx="5904656" cy="393954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de-DE" sz="9600" b="1" dirty="0" smtClean="0">
                <a:solidFill>
                  <a:srgbClr val="E39A0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Psalmen</a:t>
            </a:r>
          </a:p>
          <a:p>
            <a:pPr algn="ctr">
              <a:lnSpc>
                <a:spcPts val="10000"/>
              </a:lnSpc>
            </a:pPr>
            <a:r>
              <a:rPr lang="de-DE" sz="9600" b="1" dirty="0" smtClean="0">
                <a:solidFill>
                  <a:srgbClr val="E39A0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118x</a:t>
            </a:r>
          </a:p>
          <a:p>
            <a:pPr algn="ctr">
              <a:lnSpc>
                <a:spcPts val="10000"/>
              </a:lnSpc>
            </a:pPr>
            <a:r>
              <a:rPr lang="de-DE" sz="9600" b="1" dirty="0" smtClean="0">
                <a:solidFill>
                  <a:srgbClr val="E39A0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Seele</a:t>
            </a:r>
            <a:endParaRPr lang="de-DE" b="1" dirty="0">
              <a:solidFill>
                <a:srgbClr val="E39A0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1544300"/>
            <a:ext cx="5904656" cy="4909036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Komm 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wieder zur Ruhe, meine Seele, denn der Herr hat dir Gutes erwiesen.</a:t>
            </a:r>
          </a:p>
          <a:p>
            <a:pPr lvl="0" algn="r">
              <a:spcAft>
                <a:spcPts val="1200"/>
              </a:spcAft>
            </a:pP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116,7 (NGÜ)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Keinen Schlaf findet meine Seele vor Kummer. Richte mich auf nach deinem Wort!</a:t>
            </a:r>
          </a:p>
          <a:p>
            <a:pPr lvl="0" algn="r">
              <a:spcAft>
                <a:spcPts val="12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119,28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An dem Tag, da ich rief, antwortetest du mir. Du vermehrtest mir in meiner Seele die Kraft.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Psalm 138,3</a:t>
            </a:r>
            <a:endParaRPr lang="de-D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544300"/>
            <a:ext cx="4032448" cy="173893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Siehe</a:t>
            </a:r>
            <a:r>
              <a:rPr lang="de-DE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, Gott ist mir ein Helfer; der Herr ist der, der meine Seele stützt</a:t>
            </a:r>
            <a:r>
              <a:rPr lang="de-D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Psalm </a:t>
            </a:r>
            <a:r>
              <a:rPr lang="de-DE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Dax-Regular" panose="02000506060000020004" pitchFamily="2" charset="0"/>
                <a:sym typeface="Wingdings" panose="05000000000000000000" pitchFamily="2" charset="2"/>
              </a:rPr>
              <a:t>54,6</a:t>
            </a:r>
            <a:endParaRPr lang="de-DE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Bildschirmpräsentation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Wingdings</vt:lpstr>
      <vt:lpstr>Dax-Regular</vt:lpstr>
      <vt:lpstr>Arial</vt:lpstr>
      <vt:lpstr>Symbol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Ulrich Abels</cp:lastModifiedBy>
  <cp:revision>163</cp:revision>
  <dcterms:created xsi:type="dcterms:W3CDTF">2014-03-10T08:44:36Z</dcterms:created>
  <dcterms:modified xsi:type="dcterms:W3CDTF">2018-01-28T17:35:31Z</dcterms:modified>
</cp:coreProperties>
</file>