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99" r:id="rId1"/>
  </p:sldMasterIdLst>
  <p:sldIdLst>
    <p:sldId id="266" r:id="rId2"/>
    <p:sldId id="259" r:id="rId3"/>
    <p:sldId id="267" r:id="rId4"/>
    <p:sldId id="268" r:id="rId5"/>
    <p:sldId id="261" r:id="rId6"/>
    <p:sldId id="262" r:id="rId7"/>
    <p:sldId id="256" r:id="rId8"/>
    <p:sldId id="263" r:id="rId9"/>
    <p:sldId id="269" r:id="rId10"/>
    <p:sldId id="270" r:id="rId11"/>
    <p:sldId id="264" r:id="rId12"/>
    <p:sldId id="265" r:id="rId13"/>
    <p:sldId id="258" r:id="rId14"/>
  </p:sldIdLst>
  <p:sldSz cx="9144000" cy="6858000" type="screen4x3"/>
  <p:notesSz cx="6858000" cy="9144000"/>
  <p:embeddedFontLst>
    <p:embeddedFont>
      <p:font typeface="Dax-Regular" panose="02000506060000020004" pitchFamily="2" charset="0"/>
      <p:regular r:id="rId15"/>
    </p:embeddedFont>
    <p:embeddedFont>
      <p:font typeface="DF Script" panose="00000400000000000000" pitchFamily="2" charset="0"/>
      <p:regular r:id="rId16"/>
    </p:embeddedFont>
    <p:embeddedFont>
      <p:font typeface="Comic Sans MS" panose="030F0702030302020204" pitchFamily="66" charset="0"/>
      <p:regular r:id="rId17"/>
      <p:bold r:id="rId18"/>
      <p:italic r:id="rId19"/>
      <p:boldItalic r:id="rId20"/>
    </p:embeddedFont>
    <p:embeddedFont>
      <p:font typeface="Trebuchet MS" panose="020B060302020202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FFFFFF"/>
    <a:srgbClr val="FF9933"/>
    <a:srgbClr val="FF3300"/>
    <a:srgbClr val="CC3300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220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9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18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1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2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3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29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  <a:prstGeom prst="rect">
            <a:avLst/>
          </a:prstGeom>
        </p:spPr>
        <p:txBody>
          <a:bodyPr anchor="t"/>
          <a:lstStyle>
            <a:lvl1pPr algn="ctr">
              <a:defRPr/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432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841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582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1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304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45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70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875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19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/>
          <a:lstStyle/>
          <a:p>
            <a:fld id="{4509A250-FF31-4206-8172-F9D3106AACB1}" type="datetimeFigureOut">
              <a:rPr lang="en-US" smtClean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725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316913" y="6524625"/>
            <a:ext cx="80168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de-DE" altLang="de-DE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ax-Regular" panose="02000506060000020004" pitchFamily="2" charset="0"/>
                <a:sym typeface="Symbol" panose="05050102010706020507" pitchFamily="18" charset="2"/>
              </a:rPr>
              <a:t> GZD 2017</a:t>
            </a:r>
            <a:endParaRPr lang="de-DE" altLang="de-DE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Dax-Regular" panose="02000506060000020004" pitchFamily="2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6188075"/>
            <a:ext cx="1058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/>
          <p:nvPr userDrawn="1"/>
        </p:nvSpPr>
        <p:spPr>
          <a:xfrm>
            <a:off x="35496" y="2704772"/>
            <a:ext cx="6696744" cy="1660332"/>
          </a:xfrm>
          <a:prstGeom prst="rect">
            <a:avLst/>
          </a:prstGeom>
          <a:solidFill>
            <a:srgbClr val="262626">
              <a:alpha val="4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9"/>
          <p:cNvSpPr/>
          <p:nvPr userDrawn="1"/>
        </p:nvSpPr>
        <p:spPr>
          <a:xfrm>
            <a:off x="6804248" y="3208828"/>
            <a:ext cx="2314352" cy="166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feld 11"/>
          <p:cNvSpPr txBox="1"/>
          <p:nvPr userDrawn="1"/>
        </p:nvSpPr>
        <p:spPr>
          <a:xfrm>
            <a:off x="6920350" y="3429000"/>
            <a:ext cx="2040649" cy="132343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marL="457200" indent="-457200">
              <a:spcAft>
                <a:spcPts val="600"/>
              </a:spcAft>
              <a:buFont typeface="Wingdings" panose="05000000000000000000" pitchFamily="2" charset="2"/>
              <a:buChar char="F"/>
              <a:defRPr sz="2400" b="1">
                <a:solidFill>
                  <a:srgbClr val="FFC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Dax-Regular" panose="02000506060000020004" pitchFamily="2" charset="0"/>
              </a:defRPr>
            </a:lvl1pPr>
          </a:lstStyle>
          <a:p>
            <a:pPr marL="0" indent="0" algn="ctr">
              <a:lnSpc>
                <a:spcPts val="4800"/>
              </a:lnSpc>
              <a:spcAft>
                <a:spcPts val="0"/>
              </a:spcAft>
              <a:buNone/>
            </a:pPr>
            <a:r>
              <a:rPr lang="de-DE" sz="4400" b="1" i="1" dirty="0" smtClean="0">
                <a:ln>
                  <a:noFill/>
                </a:ln>
                <a:gradFill flip="none" rotWithShape="1">
                  <a:gsLst>
                    <a:gs pos="0">
                      <a:srgbClr val="FFFF00"/>
                    </a:gs>
                    <a:gs pos="32000">
                      <a:srgbClr val="FFBD00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Einander </a:t>
            </a:r>
          </a:p>
          <a:p>
            <a:pPr marL="0" indent="0" algn="ctr">
              <a:lnSpc>
                <a:spcPts val="4800"/>
              </a:lnSpc>
              <a:spcAft>
                <a:spcPts val="0"/>
              </a:spcAft>
              <a:buNone/>
            </a:pPr>
            <a:r>
              <a:rPr lang="de-DE" sz="4400" b="1" i="1" dirty="0" smtClean="0">
                <a:ln>
                  <a:noFill/>
                </a:ln>
                <a:gradFill flip="none" rotWithShape="1">
                  <a:gsLst>
                    <a:gs pos="0">
                      <a:srgbClr val="FFFF00"/>
                    </a:gs>
                    <a:gs pos="32000">
                      <a:srgbClr val="FFBD00"/>
                    </a:gs>
                    <a:gs pos="100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lieben!</a:t>
            </a:r>
            <a:endParaRPr lang="de-DE" sz="4400" b="1" i="1" kern="1200" dirty="0" smtClean="0">
              <a:ln>
                <a:noFill/>
              </a:ln>
              <a:gradFill flip="none" rotWithShape="1">
                <a:gsLst>
                  <a:gs pos="0">
                    <a:srgbClr val="FFFF00"/>
                  </a:gs>
                  <a:gs pos="32000">
                    <a:srgbClr val="FFBD00"/>
                  </a:gs>
                  <a:gs pos="100000">
                    <a:srgbClr val="FF0000"/>
                  </a:gs>
                </a:gsLst>
                <a:lin ang="0" scaled="1"/>
                <a:tileRect/>
              </a:gradFill>
              <a:effectLst>
                <a:outerShdw blurRad="203200" dist="127000" dir="2700000" algn="tl" rotWithShape="0">
                  <a:prstClr val="black">
                    <a:alpha val="56000"/>
                  </a:prstClr>
                </a:outerShdw>
              </a:effectLst>
              <a:latin typeface="DF Script" panose="000004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467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693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92080" y="171869"/>
            <a:ext cx="3635375" cy="188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„einander 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Der </a:t>
            </a:r>
            <a:r>
              <a:rPr lang="de-DE" altLang="de-DE" sz="3200" b="1" i="1" dirty="0" err="1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Masstab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</a:t>
            </a:r>
            <a:b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Seine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„</a:t>
            </a:r>
            <a:r>
              <a:rPr lang="de-DE" altLang="de-DE" sz="3200" b="1" i="1" dirty="0" err="1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agape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49080"/>
            <a:ext cx="3132979" cy="215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50800"/>
          </a:effec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04" y="3399615"/>
            <a:ext cx="3157276" cy="217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7744866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436096" y="171869"/>
            <a:ext cx="3491359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„einander 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Der </a:t>
            </a:r>
            <a:r>
              <a:rPr lang="de-DE" altLang="de-DE" sz="3200" b="1" i="1" dirty="0" err="1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Masstab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</a:t>
            </a:r>
            <a:b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Seine „</a:t>
            </a:r>
            <a:r>
              <a:rPr lang="de-DE" altLang="de-DE" sz="3200" b="1" i="1" dirty="0" err="1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agape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6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Erkennungszeichen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Unsere Liebe</a:t>
            </a:r>
          </a:p>
        </p:txBody>
      </p:sp>
    </p:spTree>
    <p:extLst>
      <p:ext uri="{BB962C8B-B14F-4D97-AF65-F5344CB8AC3E}">
        <p14:creationId xmlns:p14="http://schemas.microsoft.com/office/powerpoint/2010/main" val="2148332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9552" y="4437112"/>
            <a:ext cx="56880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de-DE" altLang="de-DE" dirty="0">
                <a:latin typeface="Dax-Regular" panose="02000506060000020004" pitchFamily="2" charset="0"/>
              </a:rPr>
              <a:t>„Es ist leichter, alle zu lieben als einen. </a:t>
            </a:r>
            <a:br>
              <a:rPr lang="de-DE" altLang="de-DE" dirty="0">
                <a:latin typeface="Dax-Regular" panose="02000506060000020004" pitchFamily="2" charset="0"/>
              </a:rPr>
            </a:br>
            <a:r>
              <a:rPr lang="de-DE" altLang="de-DE" dirty="0">
                <a:latin typeface="Dax-Regular" panose="02000506060000020004" pitchFamily="2" charset="0"/>
              </a:rPr>
              <a:t>Die Liebe zur ganzen Menschheit </a:t>
            </a:r>
            <a:br>
              <a:rPr lang="de-DE" altLang="de-DE" dirty="0">
                <a:latin typeface="Dax-Regular" panose="02000506060000020004" pitchFamily="2" charset="0"/>
              </a:rPr>
            </a:br>
            <a:r>
              <a:rPr lang="de-DE" altLang="de-DE" dirty="0">
                <a:latin typeface="Dax-Regular" panose="02000506060000020004" pitchFamily="2" charset="0"/>
              </a:rPr>
              <a:t>kostet gewöhnlich nichts als eine Phrase; </a:t>
            </a:r>
            <a:br>
              <a:rPr lang="de-DE" altLang="de-DE" dirty="0">
                <a:latin typeface="Dax-Regular" panose="02000506060000020004" pitchFamily="2" charset="0"/>
              </a:rPr>
            </a:br>
            <a:r>
              <a:rPr lang="de-DE" altLang="de-DE" dirty="0">
                <a:latin typeface="Dax-Regular" panose="02000506060000020004" pitchFamily="2" charset="0"/>
              </a:rPr>
              <a:t>die Liebe zum Nächsten erfordert Opfer.“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de-DE" altLang="de-DE" sz="1800" dirty="0">
                <a:latin typeface="Dax-Regular" panose="02000506060000020004" pitchFamily="2" charset="0"/>
              </a:rPr>
              <a:t>Peter </a:t>
            </a:r>
            <a:r>
              <a:rPr lang="de-DE" altLang="de-DE" sz="1800" dirty="0" err="1">
                <a:latin typeface="Dax-Regular" panose="02000506060000020004" pitchFamily="2" charset="0"/>
              </a:rPr>
              <a:t>Rosegger</a:t>
            </a:r>
            <a:r>
              <a:rPr lang="de-DE" altLang="de-DE" dirty="0">
                <a:latin typeface="Dax-Regular" panose="02000506060000020004" pitchFamily="2" charset="0"/>
              </a:rPr>
              <a:t> 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436096" y="171869"/>
            <a:ext cx="3491359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„einander 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Der </a:t>
            </a:r>
            <a:r>
              <a:rPr lang="de-DE" altLang="de-DE" sz="3200" b="1" i="1" dirty="0" err="1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Masstab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</a:t>
            </a:r>
            <a:b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Seine „</a:t>
            </a:r>
            <a:r>
              <a:rPr lang="de-DE" altLang="de-DE" sz="3200" b="1" i="1" dirty="0" err="1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agape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6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Erkennungszeichen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Unsere Liebe</a:t>
            </a:r>
          </a:p>
        </p:txBody>
      </p:sp>
    </p:spTree>
    <p:extLst>
      <p:ext uri="{BB962C8B-B14F-4D97-AF65-F5344CB8AC3E}">
        <p14:creationId xmlns:p14="http://schemas.microsoft.com/office/powerpoint/2010/main" val="1987690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5" name="Picture 19" descr="Kreuz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333375"/>
            <a:ext cx="4237038" cy="6048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84213" y="109538"/>
            <a:ext cx="7740650" cy="210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„Wenn Christus die Art der Liebe praktiziert hätte, </a:t>
            </a:r>
            <a:r>
              <a:rPr lang="de-DE" alt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</a:t>
            </a:r>
            <a: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wir heute so befürworten, </a:t>
            </a:r>
            <a:b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hätte er ein stattliches Alter erreicht.“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de-DE" altLang="de-DE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Dan B. </a:t>
            </a:r>
            <a:r>
              <a:rPr lang="de-DE" altLang="de-DE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Allender</a:t>
            </a:r>
            <a:r>
              <a:rPr lang="de-DE" alt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417068" y="3245173"/>
            <a:ext cx="18938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>
                <a:solidFill>
                  <a:schemeClr val="tx1"/>
                </a:solidFill>
                <a:latin typeface="Dax-Regular" panose="02000506060000020004" pitchFamily="2" charset="0"/>
              </a:rPr>
              <a:t>einander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2417068" y="3245173"/>
            <a:ext cx="18938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>
                <a:solidFill>
                  <a:schemeClr val="tx1"/>
                </a:solidFill>
                <a:latin typeface="Dax-Regular" panose="02000506060000020004" pitchFamily="2" charset="0"/>
              </a:rPr>
              <a:t>einander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999842" y="1480667"/>
            <a:ext cx="5937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auf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82579" y="2055342"/>
            <a:ext cx="6159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mit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263491" y="4835741"/>
            <a:ext cx="58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bei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992136" y="4791820"/>
            <a:ext cx="863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dirty="0">
                <a:solidFill>
                  <a:schemeClr val="tx1"/>
                </a:solidFill>
                <a:latin typeface="Dax-Regular" panose="02000506060000020004" pitchFamily="2" charset="0"/>
              </a:rPr>
              <a:t>unter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774292" y="1768004"/>
            <a:ext cx="100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gegen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478916" y="4449291"/>
            <a:ext cx="7921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dirty="0">
                <a:solidFill>
                  <a:schemeClr val="tx1"/>
                </a:solidFill>
                <a:latin typeface="Dax-Regular" panose="02000506060000020004" pitchFamily="2" charset="0"/>
              </a:rPr>
              <a:t>nach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782354" y="2055342"/>
            <a:ext cx="5381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für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525856" y="4334991"/>
            <a:ext cx="65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von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552416" y="4330916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aus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936467" y="1696567"/>
            <a:ext cx="500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an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670318" y="4911254"/>
            <a:ext cx="766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>
                <a:solidFill>
                  <a:schemeClr val="tx1"/>
                </a:solidFill>
                <a:latin typeface="Dax-Regular" panose="02000506060000020004" pitchFamily="2" charset="0"/>
              </a:rPr>
              <a:t>über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715010" y="2311249"/>
            <a:ext cx="473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dirty="0">
                <a:solidFill>
                  <a:schemeClr val="tx1"/>
                </a:solidFill>
                <a:latin typeface="Dax-Regular" panose="02000506060000020004" pitchFamily="2" charset="0"/>
              </a:rPr>
              <a:t>zu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2417068" y="3245173"/>
            <a:ext cx="18934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einander</a:t>
            </a:r>
            <a:endParaRPr lang="de-DE" altLang="de-DE" sz="3600" dirty="0">
              <a:solidFill>
                <a:schemeClr val="tx1"/>
              </a:solidFill>
              <a:latin typeface="Dax-Regular" panose="0200050606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7545" y="4725144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*</a:t>
            </a: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Ein Pronomen (Fürwort), das verwendet wird,   </a:t>
            </a:r>
            <a:b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</a:b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  um </a:t>
            </a:r>
            <a:r>
              <a:rPr lang="de-DE" sz="2000" dirty="0">
                <a:solidFill>
                  <a:schemeClr val="tx1"/>
                </a:solidFill>
                <a:latin typeface="Dax-Regular" panose="02000506060000020004" pitchFamily="2" charset="0"/>
              </a:rPr>
              <a:t>auszudrücken, dass die genannte Handlung </a:t>
            </a: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/>
            </a:r>
            <a:b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</a:b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  oder </a:t>
            </a:r>
            <a:r>
              <a:rPr lang="de-DE" sz="2000" dirty="0">
                <a:solidFill>
                  <a:schemeClr val="tx1"/>
                </a:solidFill>
                <a:latin typeface="Dax-Regular" panose="02000506060000020004" pitchFamily="2" charset="0"/>
              </a:rPr>
              <a:t>Beziehung wechselseitig ist.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8763768" y="3284984"/>
            <a:ext cx="3802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*</a:t>
            </a:r>
            <a:endParaRPr lang="de-DE" altLang="de-DE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965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2417068" y="3245173"/>
            <a:ext cx="18934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einander</a:t>
            </a:r>
            <a:endParaRPr lang="de-DE" altLang="de-DE" sz="3600" dirty="0">
              <a:solidFill>
                <a:schemeClr val="tx1"/>
              </a:solidFill>
              <a:latin typeface="Dax-Regular" panose="0200050606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7545" y="4725144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* Wenn die Bibel von LIEBE spricht, spricht sie </a:t>
            </a:r>
            <a:b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</a:b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  nicht von einem Gefühl, sondern von dem, </a:t>
            </a:r>
            <a:b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</a:b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  </a:t>
            </a:r>
            <a:r>
              <a:rPr lang="de-DE" sz="2000" dirty="0">
                <a:solidFill>
                  <a:schemeClr val="tx1"/>
                </a:solidFill>
                <a:latin typeface="Dax-Regular" panose="02000506060000020004" pitchFamily="2" charset="0"/>
              </a:rPr>
              <a:t>was </a:t>
            </a:r>
            <a:r>
              <a:rPr lang="de-DE" sz="20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der andere braucht!</a:t>
            </a:r>
            <a:endParaRPr lang="de-DE" sz="2000" dirty="0">
              <a:solidFill>
                <a:schemeClr val="tx1"/>
              </a:solidFill>
              <a:latin typeface="Dax-Regular" panose="02000506060000020004" pitchFamily="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244408" y="3891504"/>
            <a:ext cx="3802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de-DE" altLang="de-DE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*</a:t>
            </a:r>
            <a:endParaRPr lang="de-DE" altLang="de-DE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26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5580112" y="163463"/>
            <a:ext cx="3419872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Aft>
                <a:spcPct val="30000"/>
              </a:spcAft>
            </a:pPr>
            <a:r>
              <a:rPr lang="de-DE" altLang="de-DE" sz="2000">
                <a:latin typeface="Dax-Regular" panose="02000506060000020004" pitchFamily="2" charset="0"/>
              </a:rPr>
              <a:t>„Man hört immer von Leuten, </a:t>
            </a:r>
            <a:br>
              <a:rPr lang="de-DE" altLang="de-DE" sz="2000">
                <a:latin typeface="Dax-Regular" panose="02000506060000020004" pitchFamily="2" charset="0"/>
              </a:rPr>
            </a:br>
            <a:r>
              <a:rPr lang="de-DE" altLang="de-DE" sz="2000">
                <a:latin typeface="Dax-Regular" panose="02000506060000020004" pitchFamily="2" charset="0"/>
              </a:rPr>
              <a:t>die vor lauter Liebe den Verstand verloren haben; </a:t>
            </a:r>
            <a:br>
              <a:rPr lang="de-DE" altLang="de-DE" sz="2000">
                <a:latin typeface="Dax-Regular" panose="02000506060000020004" pitchFamily="2" charset="0"/>
              </a:rPr>
            </a:br>
            <a:r>
              <a:rPr lang="de-DE" altLang="de-DE" sz="2000">
                <a:latin typeface="Dax-Regular" panose="02000506060000020004" pitchFamily="2" charset="0"/>
              </a:rPr>
              <a:t>aber es gibt auch viele, </a:t>
            </a:r>
            <a:br>
              <a:rPr lang="de-DE" altLang="de-DE" sz="2000">
                <a:latin typeface="Dax-Regular" panose="02000506060000020004" pitchFamily="2" charset="0"/>
              </a:rPr>
            </a:br>
            <a:r>
              <a:rPr lang="de-DE" altLang="de-DE" sz="2000">
                <a:latin typeface="Dax-Regular" panose="02000506060000020004" pitchFamily="2" charset="0"/>
              </a:rPr>
              <a:t>die vor lauter Verstand die Liebe verloren haben.“ </a:t>
            </a:r>
          </a:p>
          <a:p>
            <a:pPr algn="r">
              <a:spcAft>
                <a:spcPct val="30000"/>
              </a:spcAft>
            </a:pPr>
            <a:r>
              <a:rPr lang="de-DE" altLang="de-DE" sz="1600">
                <a:latin typeface="Dax-Regular" panose="02000506060000020004" pitchFamily="2" charset="0"/>
              </a:rPr>
              <a:t>Jean Paul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92080" y="171869"/>
            <a:ext cx="3635375" cy="888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„einander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  <a:endParaRPr lang="de-DE" altLang="de-DE" sz="3200" b="1" i="1" dirty="0" smtClean="0">
              <a:solidFill>
                <a:srgbClr val="FFC000"/>
              </a:solidFill>
              <a:effectLst>
                <a:outerShdw blurRad="203200" dist="127000" dir="2700000" algn="tl" rotWithShape="0">
                  <a:prstClr val="black">
                    <a:alpha val="56000"/>
                  </a:prstClr>
                </a:outerShdw>
              </a:effectLst>
              <a:latin typeface="DF Script" panose="00000400000000000000" pitchFamily="2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92080" y="171869"/>
            <a:ext cx="3635375" cy="188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„einander 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Der </a:t>
            </a:r>
            <a:r>
              <a:rPr lang="de-DE" altLang="de-DE" sz="3200" b="1" i="1" dirty="0" err="1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Masstab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</a:t>
            </a:r>
            <a:b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Seine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„</a:t>
            </a:r>
            <a:r>
              <a:rPr lang="de-DE" altLang="de-DE" sz="3200" b="1" i="1" dirty="0" err="1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agape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</p:spTree>
    <p:extLst>
      <p:ext uri="{BB962C8B-B14F-4D97-AF65-F5344CB8AC3E}">
        <p14:creationId xmlns:p14="http://schemas.microsoft.com/office/powerpoint/2010/main" val="2688424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92080" y="171869"/>
            <a:ext cx="3635375" cy="188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  <a:sp3d extrusionH="57150" prstMaterial="matte">
              <a:bevelT w="38100" h="38100"/>
            </a:sp3d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Das Gebot des </a:t>
            </a:r>
            <a:b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   „einander lieben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  <a:p>
            <a:pPr algn="r">
              <a:lnSpc>
                <a:spcPts val="3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F"/>
            </a:pP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Der </a:t>
            </a:r>
            <a:r>
              <a:rPr lang="de-DE" altLang="de-DE" sz="3200" b="1" i="1" dirty="0" err="1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Masstab</a:t>
            </a: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: </a:t>
            </a:r>
            <a:b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</a:br>
            <a:r>
              <a:rPr lang="de-DE" altLang="de-DE" sz="3200" b="1" i="1" dirty="0" smtClean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Seine 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„</a:t>
            </a:r>
            <a:r>
              <a:rPr lang="de-DE" altLang="de-DE" sz="3200" b="1" i="1" dirty="0" err="1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agape</a:t>
            </a:r>
            <a:r>
              <a:rPr lang="de-DE" altLang="de-DE" sz="3200" b="1" i="1" dirty="0">
                <a:solidFill>
                  <a:srgbClr val="FFC000"/>
                </a:solidFill>
                <a:effectLst>
                  <a:outerShdw blurRad="203200" dist="127000" dir="2700000" algn="tl" rotWithShape="0">
                    <a:prstClr val="black">
                      <a:alpha val="56000"/>
                    </a:prstClr>
                  </a:outerShdw>
                </a:effectLst>
                <a:latin typeface="DF Script" panose="00000400000000000000" pitchFamily="2" charset="0"/>
              </a:rPr>
              <a:t>“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6512" y="114305"/>
            <a:ext cx="5545188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34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Ein neues Gebot gebe ich euch,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liebt, damit,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wie ich euch geliebt habe,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/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auch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einander liebt.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35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Daran werden alle </a:t>
            </a: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erkennen,</a:t>
            </a:r>
            <a:b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dass </a:t>
            </a: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ihr meine Jünger seid, </a:t>
            </a:r>
            <a:b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altLang="de-DE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wenn ihr Liebe untereinander habt.</a:t>
            </a:r>
            <a:endParaRPr lang="de-DE" altLang="de-DE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  <a:sym typeface="Wingdings" panose="05000000000000000000" pitchFamily="2" charset="2"/>
            </a:endParaRPr>
          </a:p>
          <a:p>
            <a:pPr algn="ctr">
              <a:spcAft>
                <a:spcPts val="600"/>
              </a:spcAft>
            </a:pP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  <a:sym typeface="Wingdings" panose="05000000000000000000" pitchFamily="2" charset="2"/>
              </a:rPr>
              <a:t></a:t>
            </a:r>
            <a:r>
              <a:rPr lang="de-DE" altLang="de-DE" sz="1800" dirty="0" smtClean="0">
                <a:solidFill>
                  <a:schemeClr val="tx1"/>
                </a:solidFill>
                <a:latin typeface="Dax-Regular" panose="02000506060000020004" pitchFamily="2" charset="0"/>
              </a:rPr>
              <a:t> </a:t>
            </a:r>
            <a:r>
              <a:rPr lang="de-DE" altLang="de-DE" sz="1800" dirty="0">
                <a:solidFill>
                  <a:schemeClr val="tx1"/>
                </a:solidFill>
                <a:latin typeface="Dax-Regular" panose="02000506060000020004" pitchFamily="2" charset="0"/>
              </a:rPr>
              <a:t>Johannes 13,34-35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49080"/>
            <a:ext cx="3132979" cy="215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667462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Bildschirmpräsentation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Dax-Regular</vt:lpstr>
      <vt:lpstr>DF Script</vt:lpstr>
      <vt:lpstr>Wingdings</vt:lpstr>
      <vt:lpstr>Comic Sans MS</vt:lpstr>
      <vt:lpstr>Arial</vt:lpstr>
      <vt:lpstr>Trebuchet MS</vt:lpstr>
      <vt:lpstr>Symbol</vt:lpstr>
      <vt:lpstr>Berlin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GZD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Abels</dc:creator>
  <cp:lastModifiedBy>Ulrich Abels</cp:lastModifiedBy>
  <cp:revision>30</cp:revision>
  <dcterms:created xsi:type="dcterms:W3CDTF">2004-01-03T15:47:57Z</dcterms:created>
  <dcterms:modified xsi:type="dcterms:W3CDTF">2017-01-29T06:17:42Z</dcterms:modified>
</cp:coreProperties>
</file>