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99" r:id="rId1"/>
  </p:sldMasterIdLst>
  <p:sldIdLst>
    <p:sldId id="266" r:id="rId2"/>
    <p:sldId id="259" r:id="rId3"/>
    <p:sldId id="267" r:id="rId4"/>
    <p:sldId id="268" r:id="rId5"/>
    <p:sldId id="261" r:id="rId6"/>
    <p:sldId id="262" r:id="rId7"/>
    <p:sldId id="256" r:id="rId8"/>
    <p:sldId id="263" r:id="rId9"/>
    <p:sldId id="269" r:id="rId10"/>
    <p:sldId id="270" r:id="rId11"/>
    <p:sldId id="264" r:id="rId12"/>
    <p:sldId id="265" r:id="rId13"/>
    <p:sldId id="258" r:id="rId14"/>
  </p:sldIdLst>
  <p:sldSz cx="9144000" cy="6858000" type="screen4x3"/>
  <p:notesSz cx="6858000" cy="9144000"/>
  <p:embeddedFontLst>
    <p:embeddedFont>
      <p:font typeface="Dax-Regular" panose="02000506060000020004" pitchFamily="2" charset="0"/>
      <p:regular r:id="rId15"/>
    </p:embeddedFont>
    <p:embeddedFont>
      <p:font typeface="DF Script" panose="00000400000000000000" pitchFamily="2" charset="0"/>
      <p:regular r:id="rId16"/>
    </p:embeddedFont>
    <p:embeddedFont>
      <p:font typeface="Comic Sans MS" panose="030F0702030302020204" pitchFamily="66" charset="0"/>
      <p:regular r:id="rId17"/>
      <p:bold r:id="rId18"/>
      <p:italic r:id="rId19"/>
      <p:boldItalic r:id="rId20"/>
    </p:embeddedFont>
    <p:embeddedFont>
      <p:font typeface="Trebuchet MS" panose="020B0603020202020204" pitchFamily="34" charset="0"/>
      <p:regular r:id="rId21"/>
      <p:bold r:id="rId22"/>
      <p:italic r:id="rId23"/>
      <p:boldItalic r:id="rId24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  <a:srgbClr val="FFFFFF"/>
    <a:srgbClr val="FF9933"/>
    <a:srgbClr val="FF3300"/>
    <a:srgbClr val="CC3300"/>
    <a:srgbClr val="333333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8.fntdata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  <a:prstGeom prst="rect">
            <a:avLst/>
          </a:prstGeom>
        </p:spPr>
        <p:txBody>
          <a:bodyPr/>
          <a:lstStyle/>
          <a:p>
            <a:fld id="{4AAD347D-5ACD-4C99-B74B-A9C85AD731AF}" type="datetimeFigureOut">
              <a:rPr lang="en-US" smtClean="0"/>
              <a:t>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82201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/>
          <a:lstStyle/>
          <a:p>
            <a:fld id="{4509A250-FF31-4206-8172-F9D3106AACB1}" type="datetimeFigureOut">
              <a:rPr lang="en-US" smtClean="0"/>
              <a:t>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969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  <a:prstGeom prst="rect">
            <a:avLst/>
          </a:prstGeom>
        </p:spPr>
        <p:txBody>
          <a:bodyPr anchor="ctr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/>
          <a:lstStyle/>
          <a:p>
            <a:fld id="{4509A250-FF31-4206-8172-F9D3106AACB1}" type="datetimeFigureOut">
              <a:rPr lang="en-US" smtClean="0"/>
              <a:t>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193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  <a:prstGeom prst="rect">
            <a:avLst/>
          </a:prstGeom>
        </p:spPr>
        <p:txBody>
          <a:bodyPr anchor="ctr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/>
          <a:lstStyle/>
          <a:p>
            <a:fld id="{4509A250-FF31-4206-8172-F9D3106AACB1}" type="datetimeFigureOut">
              <a:rPr lang="en-US" smtClean="0"/>
              <a:t>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9186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/>
          <a:lstStyle/>
          <a:p>
            <a:fld id="{4509A250-FF31-4206-8172-F9D3106AACB1}" type="datetimeFigureOut">
              <a:rPr lang="en-US" smtClean="0"/>
              <a:t>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512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/>
          <a:lstStyle/>
          <a:p>
            <a:fld id="{4509A250-FF31-4206-8172-F9D3106AACB1}" type="datetimeFigureOut">
              <a:rPr lang="en-US" smtClean="0"/>
              <a:t>1/29/2017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023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/>
          <a:lstStyle/>
          <a:p>
            <a:fld id="{4509A250-FF31-4206-8172-F9D3106AACB1}" type="datetimeFigureOut">
              <a:rPr lang="en-US" smtClean="0"/>
              <a:t>1/29/2017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137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/>
          <a:lstStyle/>
          <a:p>
            <a:fld id="{4509A250-FF31-4206-8172-F9D3106AACB1}" type="datetimeFigureOut">
              <a:rPr lang="en-US" smtClean="0"/>
              <a:t>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1290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  <a:prstGeom prst="rect">
            <a:avLst/>
          </a:prstGeom>
        </p:spPr>
        <p:txBody>
          <a:bodyPr/>
          <a:lstStyle/>
          <a:p>
            <a:fld id="{4509A250-FF31-4206-8172-F9D3106AACB1}" type="datetimeFigureOut">
              <a:rPr lang="en-US" smtClean="0"/>
              <a:t>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  <a:prstGeom prst="rect">
            <a:avLst/>
          </a:prstGeom>
        </p:spPr>
        <p:txBody>
          <a:bodyPr anchor="t"/>
          <a:lstStyle>
            <a:lvl1pPr algn="ctr">
              <a:defRPr/>
            </a:lvl1pPr>
          </a:lstStyle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94327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984119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/>
          <a:lstStyle/>
          <a:p>
            <a:fld id="{4509A250-FF31-4206-8172-F9D3106AACB1}" type="datetimeFigureOut">
              <a:rPr lang="en-US" smtClean="0"/>
              <a:t>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55822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  <a:prstGeom prst="rect">
            <a:avLst/>
          </a:prstGeom>
        </p:spPr>
        <p:txBody>
          <a:bodyPr/>
          <a:lstStyle/>
          <a:p>
            <a:fld id="{9796027F-7875-4030-9381-8BD8C4F21935}" type="datetimeFigureOut">
              <a:rPr lang="en-US" smtClean="0"/>
              <a:t>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41837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/>
          <a:lstStyle/>
          <a:p>
            <a:fld id="{9796027F-7875-4030-9381-8BD8C4F21935}" type="datetimeFigureOut">
              <a:rPr lang="en-US" smtClean="0"/>
              <a:t>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73047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/>
          <a:lstStyle/>
          <a:p>
            <a:fld id="{9796027F-7875-4030-9381-8BD8C4F21935}" type="datetimeFigureOut">
              <a:rPr lang="en-US" smtClean="0"/>
              <a:t>1/29/2017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4451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/>
          <a:lstStyle/>
          <a:p>
            <a:fld id="{4509A250-FF31-4206-8172-F9D3106AACB1}" type="datetimeFigureOut">
              <a:rPr lang="en-US" smtClean="0"/>
              <a:t>1/29/2017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06706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/>
          <a:lstStyle/>
          <a:p>
            <a:fld id="{4509A250-FF31-4206-8172-F9D3106AACB1}" type="datetimeFigureOut">
              <a:rPr lang="en-US" smtClean="0"/>
              <a:t>1/29/2017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88756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/>
          <a:lstStyle/>
          <a:p>
            <a:fld id="{4509A250-FF31-4206-8172-F9D3106AACB1}" type="datetimeFigureOut">
              <a:rPr lang="en-US" smtClean="0"/>
              <a:t>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5190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/>
          <a:lstStyle/>
          <a:p>
            <a:fld id="{4509A250-FF31-4206-8172-F9D3106AACB1}" type="datetimeFigureOut">
              <a:rPr lang="en-US" smtClean="0"/>
              <a:t>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17252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8"/>
          <p:cNvSpPr txBox="1">
            <a:spLocks noChangeArrowheads="1"/>
          </p:cNvSpPr>
          <p:nvPr userDrawn="1"/>
        </p:nvSpPr>
        <p:spPr bwMode="auto">
          <a:xfrm>
            <a:off x="8316913" y="6524625"/>
            <a:ext cx="801687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60000"/>
              </a:spcBef>
              <a:defRPr sz="28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 algn="r">
              <a:spcBef>
                <a:spcPct val="60000"/>
              </a:spcBef>
              <a:defRPr sz="28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 algn="r">
              <a:spcBef>
                <a:spcPct val="60000"/>
              </a:spcBef>
              <a:defRPr sz="28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 algn="r">
              <a:spcBef>
                <a:spcPct val="60000"/>
              </a:spcBef>
              <a:defRPr sz="28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 algn="r">
              <a:spcBef>
                <a:spcPct val="60000"/>
              </a:spcBef>
              <a:defRPr sz="28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algn="r" eaLnBrk="0" fontAlgn="base" hangingPunct="0">
              <a:spcBef>
                <a:spcPct val="6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algn="r" eaLnBrk="0" fontAlgn="base" hangingPunct="0">
              <a:spcBef>
                <a:spcPct val="6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algn="r" eaLnBrk="0" fontAlgn="base" hangingPunct="0">
              <a:spcBef>
                <a:spcPct val="6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algn="r" eaLnBrk="0" fontAlgn="base" hangingPunct="0">
              <a:spcBef>
                <a:spcPct val="6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spcBef>
                <a:spcPct val="0"/>
              </a:spcBef>
              <a:defRPr/>
            </a:pPr>
            <a:r>
              <a:rPr lang="de-DE" altLang="de-DE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ax-Regular" panose="02000506060000020004" pitchFamily="2" charset="0"/>
                <a:sym typeface="Symbol" panose="05050102010706020507" pitchFamily="18" charset="2"/>
              </a:rPr>
              <a:t> GZD 2017</a:t>
            </a:r>
            <a:endParaRPr lang="de-DE" altLang="de-DE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Dax-Regular" panose="02000506060000020004" pitchFamily="2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675" y="6188075"/>
            <a:ext cx="1058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8"/>
          <p:cNvSpPr/>
          <p:nvPr userDrawn="1"/>
        </p:nvSpPr>
        <p:spPr>
          <a:xfrm>
            <a:off x="35496" y="2704772"/>
            <a:ext cx="6696744" cy="1660332"/>
          </a:xfrm>
          <a:prstGeom prst="rect">
            <a:avLst/>
          </a:prstGeom>
          <a:solidFill>
            <a:srgbClr val="262626">
              <a:alpha val="4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9"/>
          <p:cNvSpPr/>
          <p:nvPr userDrawn="1"/>
        </p:nvSpPr>
        <p:spPr>
          <a:xfrm>
            <a:off x="6804248" y="3208828"/>
            <a:ext cx="2314352" cy="166033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feld 11"/>
          <p:cNvSpPr txBox="1"/>
          <p:nvPr userDrawn="1"/>
        </p:nvSpPr>
        <p:spPr>
          <a:xfrm>
            <a:off x="6920350" y="3429000"/>
            <a:ext cx="2040649" cy="1323439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de-DE"/>
            </a:defPPr>
            <a:lvl1pPr marL="457200" indent="-457200">
              <a:spcAft>
                <a:spcPts val="600"/>
              </a:spcAft>
              <a:buFont typeface="Wingdings" panose="05000000000000000000" pitchFamily="2" charset="2"/>
              <a:buChar char="F"/>
              <a:defRPr sz="2400" b="1">
                <a:solidFill>
                  <a:srgbClr val="FFC000"/>
                </a:solidFill>
                <a:effectLst>
                  <a:outerShdw blurRad="38100" dist="38100" dir="2700000" algn="tl">
                    <a:schemeClr val="tx1">
                      <a:alpha val="43000"/>
                    </a:schemeClr>
                  </a:outerShdw>
                </a:effectLst>
                <a:latin typeface="Dax-Regular" panose="02000506060000020004" pitchFamily="2" charset="0"/>
              </a:defRPr>
            </a:lvl1pPr>
          </a:lstStyle>
          <a:p>
            <a:pPr marL="0" indent="0" algn="ctr">
              <a:lnSpc>
                <a:spcPts val="4800"/>
              </a:lnSpc>
              <a:spcAft>
                <a:spcPts val="0"/>
              </a:spcAft>
              <a:buNone/>
            </a:pPr>
            <a:r>
              <a:rPr lang="de-DE" sz="4400" b="1" i="1" dirty="0" smtClean="0">
                <a:ln>
                  <a:noFill/>
                </a:ln>
                <a:gradFill flip="none" rotWithShape="1">
                  <a:gsLst>
                    <a:gs pos="0">
                      <a:srgbClr val="FFFF00"/>
                    </a:gs>
                    <a:gs pos="32000">
                      <a:srgbClr val="FFBD00"/>
                    </a:gs>
                    <a:gs pos="100000">
                      <a:srgbClr val="FF0000"/>
                    </a:gs>
                  </a:gsLst>
                  <a:lin ang="0" scaled="1"/>
                  <a:tileRect/>
                </a:gra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Einander </a:t>
            </a:r>
          </a:p>
          <a:p>
            <a:pPr marL="0" indent="0" algn="ctr">
              <a:lnSpc>
                <a:spcPts val="4800"/>
              </a:lnSpc>
              <a:spcAft>
                <a:spcPts val="0"/>
              </a:spcAft>
              <a:buNone/>
            </a:pPr>
            <a:r>
              <a:rPr lang="de-DE" sz="4400" b="1" i="1" dirty="0" smtClean="0">
                <a:ln>
                  <a:noFill/>
                </a:ln>
                <a:gradFill flip="none" rotWithShape="1">
                  <a:gsLst>
                    <a:gs pos="0">
                      <a:srgbClr val="FFFF00"/>
                    </a:gs>
                    <a:gs pos="32000">
                      <a:srgbClr val="FFBD00"/>
                    </a:gs>
                    <a:gs pos="100000">
                      <a:srgbClr val="FF0000"/>
                    </a:gs>
                  </a:gsLst>
                  <a:lin ang="0" scaled="1"/>
                  <a:tileRect/>
                </a:gra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lieben!</a:t>
            </a:r>
            <a:endParaRPr lang="de-DE" sz="4400" b="1" i="1" kern="1200" dirty="0" smtClean="0">
              <a:ln>
                <a:noFill/>
              </a:ln>
              <a:gradFill flip="none" rotWithShape="1">
                <a:gsLst>
                  <a:gs pos="0">
                    <a:srgbClr val="FFFF00"/>
                  </a:gs>
                  <a:gs pos="32000">
                    <a:srgbClr val="FFBD00"/>
                  </a:gs>
                  <a:gs pos="100000">
                    <a:srgbClr val="FF0000"/>
                  </a:gs>
                </a:gsLst>
                <a:lin ang="0" scaled="1"/>
                <a:tileRect/>
              </a:gradFill>
              <a:effectLst>
                <a:outerShdw blurRad="203200" dist="127000" dir="2700000" algn="tl" rotWithShape="0">
                  <a:prstClr val="black">
                    <a:alpha val="56000"/>
                  </a:prstClr>
                </a:outerShdw>
              </a:effectLst>
              <a:latin typeface="DF Script" panose="000004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84674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  <p:sldLayoutId id="2147483717" r:id="rId18"/>
  </p:sldLayoutIdLst>
  <p:transition spd="slow">
    <p:wipe dir="r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869385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292080" y="171869"/>
            <a:ext cx="3635375" cy="1888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  <a:scene3d>
              <a:camera prst="orthographicFront"/>
              <a:lightRig rig="threePt" dir="t"/>
            </a:scene3d>
            <a:sp3d extrusionH="57150" prstMaterial="matte">
              <a:bevelT w="38100" h="38100"/>
            </a:sp3d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lnSpc>
                <a:spcPts val="3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F"/>
            </a:pP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 Das Gebot des </a:t>
            </a:r>
            <a:b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</a:b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    „einander lieben</a:t>
            </a: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“</a:t>
            </a:r>
          </a:p>
          <a:p>
            <a:pPr algn="r">
              <a:lnSpc>
                <a:spcPts val="3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F"/>
            </a:pP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 </a:t>
            </a: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Der </a:t>
            </a:r>
            <a:r>
              <a:rPr lang="de-DE" altLang="de-DE" sz="3200" b="1" i="1" dirty="0" err="1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Masstab</a:t>
            </a: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: </a:t>
            </a:r>
            <a:b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</a:b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Seine </a:t>
            </a: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„</a:t>
            </a:r>
            <a:r>
              <a:rPr lang="de-DE" altLang="de-DE" sz="3200" b="1" i="1" dirty="0" err="1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agape</a:t>
            </a: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“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-36512" y="114305"/>
            <a:ext cx="5545188" cy="303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de-DE" altLang="de-DE" i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34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 Ein neues Gebot gebe ich euch, </a:t>
            </a: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/>
            </a:r>
            <a:b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dass 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ihr einander liebt, damit, </a:t>
            </a:r>
            <a:b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wie ich euch geliebt habe, </a:t>
            </a: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/>
            </a:r>
            <a:b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auch 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ihr einander liebt. </a:t>
            </a:r>
            <a:b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35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 Daran werden alle </a:t>
            </a: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erkennen,</a:t>
            </a:r>
            <a:b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dass 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ihr meine Jünger seid, </a:t>
            </a:r>
            <a:b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wenn ihr Liebe untereinander habt.</a:t>
            </a:r>
            <a:endParaRPr lang="de-DE" altLang="de-DE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x-Regular" panose="02000506060000020004" pitchFamily="2" charset="0"/>
              <a:sym typeface="Wingdings" panose="05000000000000000000" pitchFamily="2" charset="2"/>
            </a:endParaRPr>
          </a:p>
          <a:p>
            <a:pPr algn="ctr">
              <a:spcAft>
                <a:spcPts val="600"/>
              </a:spcAft>
            </a:pPr>
            <a:r>
              <a:rPr lang="de-DE" altLang="de-DE" sz="1800" dirty="0" smtClean="0">
                <a:solidFill>
                  <a:schemeClr val="tx1"/>
                </a:solidFill>
                <a:latin typeface="Dax-Regular" panose="02000506060000020004" pitchFamily="2" charset="0"/>
                <a:sym typeface="Wingdings" panose="05000000000000000000" pitchFamily="2" charset="2"/>
              </a:rPr>
              <a:t></a:t>
            </a:r>
            <a:r>
              <a:rPr lang="de-DE" altLang="de-DE" sz="1800" dirty="0" smtClean="0">
                <a:solidFill>
                  <a:schemeClr val="tx1"/>
                </a:solidFill>
                <a:latin typeface="Dax-Regular" panose="02000506060000020004" pitchFamily="2" charset="0"/>
              </a:rPr>
              <a:t> </a:t>
            </a:r>
            <a:r>
              <a:rPr lang="de-DE" altLang="de-DE" sz="1800" dirty="0">
                <a:solidFill>
                  <a:schemeClr val="tx1"/>
                </a:solidFill>
                <a:latin typeface="Dax-Regular" panose="02000506060000020004" pitchFamily="2" charset="0"/>
              </a:rPr>
              <a:t>Johannes 13,34-35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4149080"/>
            <a:ext cx="3132979" cy="21536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50800"/>
          </a:effec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604" y="3399615"/>
            <a:ext cx="3157276" cy="21703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50800"/>
          </a:effectLst>
        </p:spPr>
      </p:pic>
    </p:spTree>
    <p:extLst>
      <p:ext uri="{BB962C8B-B14F-4D97-AF65-F5344CB8AC3E}">
        <p14:creationId xmlns:p14="http://schemas.microsoft.com/office/powerpoint/2010/main" val="177448661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-36512" y="114305"/>
            <a:ext cx="5545188" cy="303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de-DE" altLang="de-DE" i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34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 Ein neues Gebot gebe ich euch, </a:t>
            </a: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/>
            </a:r>
            <a:b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dass 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ihr einander liebt, damit, </a:t>
            </a:r>
            <a:b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wie ich euch geliebt habe, </a:t>
            </a: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/>
            </a:r>
            <a:b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auch 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ihr einander liebt. </a:t>
            </a:r>
            <a:b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35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 Daran werden alle </a:t>
            </a: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erkennen,</a:t>
            </a:r>
            <a:b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dass 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ihr meine Jünger seid, </a:t>
            </a:r>
            <a:b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wenn ihr Liebe untereinander habt.</a:t>
            </a:r>
            <a:endParaRPr lang="de-DE" altLang="de-DE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x-Regular" panose="02000506060000020004" pitchFamily="2" charset="0"/>
              <a:sym typeface="Wingdings" panose="05000000000000000000" pitchFamily="2" charset="2"/>
            </a:endParaRPr>
          </a:p>
          <a:p>
            <a:pPr algn="ctr">
              <a:spcAft>
                <a:spcPts val="600"/>
              </a:spcAft>
            </a:pPr>
            <a:r>
              <a:rPr lang="de-DE" altLang="de-DE" sz="1800" dirty="0" smtClean="0">
                <a:solidFill>
                  <a:schemeClr val="tx1"/>
                </a:solidFill>
                <a:latin typeface="Dax-Regular" panose="02000506060000020004" pitchFamily="2" charset="0"/>
                <a:sym typeface="Wingdings" panose="05000000000000000000" pitchFamily="2" charset="2"/>
              </a:rPr>
              <a:t></a:t>
            </a:r>
            <a:r>
              <a:rPr lang="de-DE" altLang="de-DE" sz="1800" dirty="0" smtClean="0">
                <a:solidFill>
                  <a:schemeClr val="tx1"/>
                </a:solidFill>
                <a:latin typeface="Dax-Regular" panose="02000506060000020004" pitchFamily="2" charset="0"/>
              </a:rPr>
              <a:t> </a:t>
            </a:r>
            <a:r>
              <a:rPr lang="de-DE" altLang="de-DE" sz="1800" dirty="0">
                <a:solidFill>
                  <a:schemeClr val="tx1"/>
                </a:solidFill>
                <a:latin typeface="Dax-Regular" panose="02000506060000020004" pitchFamily="2" charset="0"/>
              </a:rPr>
              <a:t>Johannes 13,34-35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436096" y="171869"/>
            <a:ext cx="3491359" cy="3016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 prstMaterial="matte">
              <a:bevelT w="38100" h="38100"/>
            </a:sp3d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lnSpc>
                <a:spcPts val="3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F"/>
            </a:pP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 Das Gebot des </a:t>
            </a:r>
            <a:b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</a:b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    „einander lieben</a:t>
            </a: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“</a:t>
            </a:r>
          </a:p>
          <a:p>
            <a:pPr algn="r">
              <a:lnSpc>
                <a:spcPts val="3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F"/>
            </a:pP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 </a:t>
            </a: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Der </a:t>
            </a:r>
            <a:r>
              <a:rPr lang="de-DE" altLang="de-DE" sz="3200" b="1" i="1" dirty="0" err="1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Masstab</a:t>
            </a: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: </a:t>
            </a:r>
            <a:b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</a:b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Seine „</a:t>
            </a:r>
            <a:r>
              <a:rPr lang="de-DE" altLang="de-DE" sz="3200" b="1" i="1" dirty="0" err="1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agape</a:t>
            </a: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“</a:t>
            </a:r>
          </a:p>
          <a:p>
            <a:pPr algn="r">
              <a:lnSpc>
                <a:spcPts val="36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F"/>
            </a:pP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Erkennungszeichen</a:t>
            </a: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: Unsere Liebe</a:t>
            </a:r>
          </a:p>
        </p:txBody>
      </p:sp>
    </p:spTree>
    <p:extLst>
      <p:ext uri="{BB962C8B-B14F-4D97-AF65-F5344CB8AC3E}">
        <p14:creationId xmlns:p14="http://schemas.microsoft.com/office/powerpoint/2010/main" val="214833275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-36512" y="114305"/>
            <a:ext cx="5545188" cy="303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de-DE" altLang="de-DE" i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34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 Ein neues Gebot gebe ich euch, </a:t>
            </a: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/>
            </a:r>
            <a:b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dass 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ihr einander liebt, damit, </a:t>
            </a:r>
            <a:b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wie ich euch geliebt habe, </a:t>
            </a: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/>
            </a:r>
            <a:b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auch 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ihr einander liebt. </a:t>
            </a:r>
            <a:b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35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 Daran werden alle </a:t>
            </a: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erkennen,</a:t>
            </a:r>
            <a:b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dass 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ihr meine Jünger seid, </a:t>
            </a:r>
            <a:b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wenn ihr Liebe untereinander habt.</a:t>
            </a:r>
            <a:endParaRPr lang="de-DE" altLang="de-DE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x-Regular" panose="02000506060000020004" pitchFamily="2" charset="0"/>
              <a:sym typeface="Wingdings" panose="05000000000000000000" pitchFamily="2" charset="2"/>
            </a:endParaRPr>
          </a:p>
          <a:p>
            <a:pPr algn="ctr">
              <a:spcAft>
                <a:spcPts val="600"/>
              </a:spcAft>
            </a:pPr>
            <a:r>
              <a:rPr lang="de-DE" altLang="de-DE" sz="1800" dirty="0" smtClean="0">
                <a:solidFill>
                  <a:schemeClr val="tx1"/>
                </a:solidFill>
                <a:latin typeface="Dax-Regular" panose="02000506060000020004" pitchFamily="2" charset="0"/>
                <a:sym typeface="Wingdings" panose="05000000000000000000" pitchFamily="2" charset="2"/>
              </a:rPr>
              <a:t></a:t>
            </a:r>
            <a:r>
              <a:rPr lang="de-DE" altLang="de-DE" sz="1800" dirty="0" smtClean="0">
                <a:solidFill>
                  <a:schemeClr val="tx1"/>
                </a:solidFill>
                <a:latin typeface="Dax-Regular" panose="02000506060000020004" pitchFamily="2" charset="0"/>
              </a:rPr>
              <a:t> </a:t>
            </a:r>
            <a:r>
              <a:rPr lang="de-DE" altLang="de-DE" sz="1800" dirty="0">
                <a:solidFill>
                  <a:schemeClr val="tx1"/>
                </a:solidFill>
                <a:latin typeface="Dax-Regular" panose="02000506060000020004" pitchFamily="2" charset="0"/>
              </a:rPr>
              <a:t>Johannes 13,34-35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39552" y="4437112"/>
            <a:ext cx="5688013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50000"/>
              </a:spcBef>
            </a:pPr>
            <a:r>
              <a:rPr lang="de-DE" altLang="de-DE" dirty="0">
                <a:latin typeface="Dax-Regular" panose="02000506060000020004" pitchFamily="2" charset="0"/>
              </a:rPr>
              <a:t>„Es ist leichter, alle zu lieben als einen. </a:t>
            </a:r>
            <a:br>
              <a:rPr lang="de-DE" altLang="de-DE" dirty="0">
                <a:latin typeface="Dax-Regular" panose="02000506060000020004" pitchFamily="2" charset="0"/>
              </a:rPr>
            </a:br>
            <a:r>
              <a:rPr lang="de-DE" altLang="de-DE" dirty="0">
                <a:latin typeface="Dax-Regular" panose="02000506060000020004" pitchFamily="2" charset="0"/>
              </a:rPr>
              <a:t>Die Liebe zur ganzen Menschheit </a:t>
            </a:r>
            <a:br>
              <a:rPr lang="de-DE" altLang="de-DE" dirty="0">
                <a:latin typeface="Dax-Regular" panose="02000506060000020004" pitchFamily="2" charset="0"/>
              </a:rPr>
            </a:br>
            <a:r>
              <a:rPr lang="de-DE" altLang="de-DE" dirty="0">
                <a:latin typeface="Dax-Regular" panose="02000506060000020004" pitchFamily="2" charset="0"/>
              </a:rPr>
              <a:t>kostet gewöhnlich nichts als eine Phrase; </a:t>
            </a:r>
            <a:br>
              <a:rPr lang="de-DE" altLang="de-DE" dirty="0">
                <a:latin typeface="Dax-Regular" panose="02000506060000020004" pitchFamily="2" charset="0"/>
              </a:rPr>
            </a:br>
            <a:r>
              <a:rPr lang="de-DE" altLang="de-DE" dirty="0">
                <a:latin typeface="Dax-Regular" panose="02000506060000020004" pitchFamily="2" charset="0"/>
              </a:rPr>
              <a:t>die Liebe zum Nächsten erfordert Opfer.“ </a:t>
            </a:r>
          </a:p>
          <a:p>
            <a:pPr algn="ctr">
              <a:lnSpc>
                <a:spcPct val="110000"/>
              </a:lnSpc>
              <a:spcBef>
                <a:spcPct val="50000"/>
              </a:spcBef>
            </a:pPr>
            <a:r>
              <a:rPr lang="de-DE" altLang="de-DE" sz="1800" dirty="0">
                <a:latin typeface="Dax-Regular" panose="02000506060000020004" pitchFamily="2" charset="0"/>
              </a:rPr>
              <a:t>Peter </a:t>
            </a:r>
            <a:r>
              <a:rPr lang="de-DE" altLang="de-DE" sz="1800" dirty="0" err="1">
                <a:latin typeface="Dax-Regular" panose="02000506060000020004" pitchFamily="2" charset="0"/>
              </a:rPr>
              <a:t>Rosegger</a:t>
            </a:r>
            <a:r>
              <a:rPr lang="de-DE" altLang="de-DE" dirty="0">
                <a:latin typeface="Dax-Regular" panose="02000506060000020004" pitchFamily="2" charset="0"/>
              </a:rPr>
              <a:t> 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5436096" y="171869"/>
            <a:ext cx="3491359" cy="3016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 prstMaterial="matte">
              <a:bevelT w="38100" h="38100"/>
            </a:sp3d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lnSpc>
                <a:spcPts val="3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F"/>
            </a:pP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 Das Gebot des </a:t>
            </a:r>
            <a:b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</a:b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    „einander lieben</a:t>
            </a: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“</a:t>
            </a:r>
          </a:p>
          <a:p>
            <a:pPr algn="r">
              <a:lnSpc>
                <a:spcPts val="3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F"/>
            </a:pP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 </a:t>
            </a: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Der </a:t>
            </a:r>
            <a:r>
              <a:rPr lang="de-DE" altLang="de-DE" sz="3200" b="1" i="1" dirty="0" err="1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Masstab</a:t>
            </a: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: </a:t>
            </a:r>
            <a:b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</a:b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Seine „</a:t>
            </a:r>
            <a:r>
              <a:rPr lang="de-DE" altLang="de-DE" sz="3200" b="1" i="1" dirty="0" err="1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agape</a:t>
            </a: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“</a:t>
            </a:r>
          </a:p>
          <a:p>
            <a:pPr algn="r">
              <a:lnSpc>
                <a:spcPts val="36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F"/>
            </a:pP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Erkennungszeichen</a:t>
            </a: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: Unsere Liebe</a:t>
            </a:r>
          </a:p>
        </p:txBody>
      </p:sp>
    </p:spTree>
    <p:extLst>
      <p:ext uri="{BB962C8B-B14F-4D97-AF65-F5344CB8AC3E}">
        <p14:creationId xmlns:p14="http://schemas.microsoft.com/office/powerpoint/2010/main" val="198769007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35" name="Picture 19" descr="Kreuz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150" y="333375"/>
            <a:ext cx="4237038" cy="60483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684213" y="109538"/>
            <a:ext cx="7740650" cy="2105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50000"/>
              </a:spcBef>
            </a:pPr>
            <a:r>
              <a:rPr lang="de-DE" altLang="de-DE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„Wenn Christus die Art der Liebe praktiziert hätte, </a:t>
            </a:r>
            <a:r>
              <a:rPr lang="de-DE" altLang="de-DE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/>
            </a:r>
            <a:br>
              <a:rPr lang="de-DE" altLang="de-DE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die </a:t>
            </a:r>
            <a:r>
              <a:rPr lang="de-DE" altLang="de-DE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wir heute so befürworten, </a:t>
            </a:r>
            <a:br>
              <a:rPr lang="de-DE" altLang="de-DE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hätte er ein stattliches Alter erreicht.“</a:t>
            </a:r>
          </a:p>
          <a:p>
            <a:pPr algn="ctr">
              <a:lnSpc>
                <a:spcPct val="110000"/>
              </a:lnSpc>
              <a:spcBef>
                <a:spcPct val="50000"/>
              </a:spcBef>
            </a:pPr>
            <a:r>
              <a:rPr lang="de-DE" altLang="de-DE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Dan B. </a:t>
            </a:r>
            <a:r>
              <a:rPr lang="de-DE" altLang="de-DE" sz="1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Allender</a:t>
            </a:r>
            <a:r>
              <a:rPr lang="de-DE" altLang="de-D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 </a:t>
            </a: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2417068" y="3245173"/>
            <a:ext cx="1893888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de-DE" altLang="de-DE" sz="3600" dirty="0">
                <a:solidFill>
                  <a:schemeClr val="tx1"/>
                </a:solidFill>
                <a:latin typeface="Dax-Regular" panose="02000506060000020004" pitchFamily="2" charset="0"/>
              </a:rPr>
              <a:t>einander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2"/>
          <p:cNvSpPr txBox="1">
            <a:spLocks noChangeArrowheads="1"/>
          </p:cNvSpPr>
          <p:nvPr/>
        </p:nvSpPr>
        <p:spPr bwMode="auto">
          <a:xfrm>
            <a:off x="2417068" y="3245173"/>
            <a:ext cx="1893888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de-DE" altLang="de-DE" sz="3600" dirty="0">
                <a:solidFill>
                  <a:schemeClr val="tx1"/>
                </a:solidFill>
                <a:latin typeface="Dax-Regular" panose="02000506060000020004" pitchFamily="2" charset="0"/>
              </a:rPr>
              <a:t>einander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999842" y="1480667"/>
            <a:ext cx="5937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de-DE" altLang="de-DE">
                <a:solidFill>
                  <a:schemeClr val="tx1"/>
                </a:solidFill>
                <a:latin typeface="Dax-Regular" panose="02000506060000020004" pitchFamily="2" charset="0"/>
              </a:rPr>
              <a:t>auf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4582579" y="2055342"/>
            <a:ext cx="6159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de-DE" altLang="de-DE">
                <a:solidFill>
                  <a:schemeClr val="tx1"/>
                </a:solidFill>
                <a:latin typeface="Dax-Regular" panose="02000506060000020004" pitchFamily="2" charset="0"/>
              </a:rPr>
              <a:t>mit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4263491" y="4835741"/>
            <a:ext cx="5810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de-DE" altLang="de-DE">
                <a:solidFill>
                  <a:schemeClr val="tx1"/>
                </a:solidFill>
                <a:latin typeface="Dax-Regular" panose="02000506060000020004" pitchFamily="2" charset="0"/>
              </a:rPr>
              <a:t>bei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2992136" y="4791820"/>
            <a:ext cx="863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de-DE" altLang="de-DE" dirty="0">
                <a:solidFill>
                  <a:schemeClr val="tx1"/>
                </a:solidFill>
                <a:latin typeface="Dax-Regular" panose="02000506060000020004" pitchFamily="2" charset="0"/>
              </a:rPr>
              <a:t>unter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1774292" y="1768004"/>
            <a:ext cx="1001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de-DE" altLang="de-DE">
                <a:solidFill>
                  <a:schemeClr val="tx1"/>
                </a:solidFill>
                <a:latin typeface="Dax-Regular" panose="02000506060000020004" pitchFamily="2" charset="0"/>
              </a:rPr>
              <a:t>gegen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2478916" y="4449291"/>
            <a:ext cx="7921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de-DE" altLang="de-DE" dirty="0">
                <a:solidFill>
                  <a:schemeClr val="tx1"/>
                </a:solidFill>
                <a:latin typeface="Dax-Regular" panose="02000506060000020004" pitchFamily="2" charset="0"/>
              </a:rPr>
              <a:t>nach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2782354" y="2055342"/>
            <a:ext cx="53816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de-DE" altLang="de-DE">
                <a:solidFill>
                  <a:schemeClr val="tx1"/>
                </a:solidFill>
                <a:latin typeface="Dax-Regular" panose="02000506060000020004" pitchFamily="2" charset="0"/>
              </a:rPr>
              <a:t>für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1525856" y="4334991"/>
            <a:ext cx="652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de-DE" altLang="de-DE">
                <a:solidFill>
                  <a:schemeClr val="tx1"/>
                </a:solidFill>
                <a:latin typeface="Dax-Regular" panose="02000506060000020004" pitchFamily="2" charset="0"/>
              </a:rPr>
              <a:t>von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4552416" y="4330916"/>
            <a:ext cx="646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de-DE" altLang="de-DE">
                <a:solidFill>
                  <a:schemeClr val="tx1"/>
                </a:solidFill>
                <a:latin typeface="Dax-Regular" panose="02000506060000020004" pitchFamily="2" charset="0"/>
              </a:rPr>
              <a:t>aus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3936467" y="1696567"/>
            <a:ext cx="500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de-DE" altLang="de-DE">
                <a:solidFill>
                  <a:schemeClr val="tx1"/>
                </a:solidFill>
                <a:latin typeface="Dax-Regular" panose="02000506060000020004" pitchFamily="2" charset="0"/>
              </a:rPr>
              <a:t>an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1670318" y="4911254"/>
            <a:ext cx="76676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de-DE" altLang="de-DE">
                <a:solidFill>
                  <a:schemeClr val="tx1"/>
                </a:solidFill>
                <a:latin typeface="Dax-Regular" panose="02000506060000020004" pitchFamily="2" charset="0"/>
              </a:rPr>
              <a:t>über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3715010" y="2311249"/>
            <a:ext cx="473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de-DE" altLang="de-DE" dirty="0">
                <a:solidFill>
                  <a:schemeClr val="tx1"/>
                </a:solidFill>
                <a:latin typeface="Dax-Regular" panose="02000506060000020004" pitchFamily="2" charset="0"/>
              </a:rPr>
              <a:t>zu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1" grpId="0"/>
      <p:bldP spid="12302" grpId="0"/>
      <p:bldP spid="12304" grpId="0"/>
      <p:bldP spid="12305" grpId="0"/>
      <p:bldP spid="12306" grpId="0"/>
      <p:bldP spid="12307" grpId="0"/>
      <p:bldP spid="12308" grpId="0"/>
      <p:bldP spid="12309" grpId="0"/>
      <p:bldP spid="12310" grpId="0"/>
      <p:bldP spid="12311" grpId="0"/>
      <p:bldP spid="12312" grpId="0"/>
      <p:bldP spid="123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2"/>
          <p:cNvSpPr txBox="1">
            <a:spLocks noChangeArrowheads="1"/>
          </p:cNvSpPr>
          <p:nvPr/>
        </p:nvSpPr>
        <p:spPr bwMode="auto">
          <a:xfrm>
            <a:off x="2417068" y="3245173"/>
            <a:ext cx="18934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de-DE" altLang="de-DE" sz="3600" dirty="0" smtClean="0">
                <a:solidFill>
                  <a:schemeClr val="tx1"/>
                </a:solidFill>
                <a:latin typeface="Dax-Regular" panose="02000506060000020004" pitchFamily="2" charset="0"/>
              </a:rPr>
              <a:t>einander</a:t>
            </a:r>
            <a:endParaRPr lang="de-DE" altLang="de-DE" sz="3600" dirty="0">
              <a:solidFill>
                <a:schemeClr val="tx1"/>
              </a:solidFill>
              <a:latin typeface="Dax-Regular" panose="02000506060000020004" pitchFamily="2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467545" y="4725144"/>
            <a:ext cx="54726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*</a:t>
            </a:r>
            <a:r>
              <a:rPr lang="de-DE" sz="2000" dirty="0" smtClean="0">
                <a:solidFill>
                  <a:schemeClr val="tx1"/>
                </a:solidFill>
                <a:latin typeface="Dax-Regular" panose="02000506060000020004" pitchFamily="2" charset="0"/>
              </a:rPr>
              <a:t> Ein Pronomen (Fürwort), das verwendet wird,   </a:t>
            </a:r>
            <a:br>
              <a:rPr lang="de-DE" sz="2000" dirty="0" smtClean="0">
                <a:solidFill>
                  <a:schemeClr val="tx1"/>
                </a:solidFill>
                <a:latin typeface="Dax-Regular" panose="02000506060000020004" pitchFamily="2" charset="0"/>
              </a:rPr>
            </a:br>
            <a:r>
              <a:rPr lang="de-DE" sz="2000" dirty="0" smtClean="0">
                <a:solidFill>
                  <a:schemeClr val="tx1"/>
                </a:solidFill>
                <a:latin typeface="Dax-Regular" panose="02000506060000020004" pitchFamily="2" charset="0"/>
              </a:rPr>
              <a:t>   um </a:t>
            </a:r>
            <a:r>
              <a:rPr lang="de-DE" sz="2000" dirty="0">
                <a:solidFill>
                  <a:schemeClr val="tx1"/>
                </a:solidFill>
                <a:latin typeface="Dax-Regular" panose="02000506060000020004" pitchFamily="2" charset="0"/>
              </a:rPr>
              <a:t>auszudrücken, dass die genannte Handlung </a:t>
            </a:r>
            <a:r>
              <a:rPr lang="de-DE" sz="2000" dirty="0" smtClean="0">
                <a:solidFill>
                  <a:schemeClr val="tx1"/>
                </a:solidFill>
                <a:latin typeface="Dax-Regular" panose="02000506060000020004" pitchFamily="2" charset="0"/>
              </a:rPr>
              <a:t/>
            </a:r>
            <a:br>
              <a:rPr lang="de-DE" sz="2000" dirty="0" smtClean="0">
                <a:solidFill>
                  <a:schemeClr val="tx1"/>
                </a:solidFill>
                <a:latin typeface="Dax-Regular" panose="02000506060000020004" pitchFamily="2" charset="0"/>
              </a:rPr>
            </a:br>
            <a:r>
              <a:rPr lang="de-DE" sz="2000" dirty="0" smtClean="0">
                <a:solidFill>
                  <a:schemeClr val="tx1"/>
                </a:solidFill>
                <a:latin typeface="Dax-Regular" panose="02000506060000020004" pitchFamily="2" charset="0"/>
              </a:rPr>
              <a:t>   oder </a:t>
            </a:r>
            <a:r>
              <a:rPr lang="de-DE" sz="2000" dirty="0">
                <a:solidFill>
                  <a:schemeClr val="tx1"/>
                </a:solidFill>
                <a:latin typeface="Dax-Regular" panose="02000506060000020004" pitchFamily="2" charset="0"/>
              </a:rPr>
              <a:t>Beziehung wechselseitig ist.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8763768" y="3284984"/>
            <a:ext cx="38023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de-DE" altLang="de-DE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*</a:t>
            </a:r>
            <a:endParaRPr lang="de-DE" altLang="de-DE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x-Regular" panose="0200050606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29658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2"/>
          <p:cNvSpPr txBox="1">
            <a:spLocks noChangeArrowheads="1"/>
          </p:cNvSpPr>
          <p:nvPr/>
        </p:nvSpPr>
        <p:spPr bwMode="auto">
          <a:xfrm>
            <a:off x="2417068" y="3245173"/>
            <a:ext cx="18934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de-DE" altLang="de-DE" sz="3600" dirty="0" smtClean="0">
                <a:solidFill>
                  <a:schemeClr val="tx1"/>
                </a:solidFill>
                <a:latin typeface="Dax-Regular" panose="02000506060000020004" pitchFamily="2" charset="0"/>
              </a:rPr>
              <a:t>einander</a:t>
            </a:r>
            <a:endParaRPr lang="de-DE" altLang="de-DE" sz="3600" dirty="0">
              <a:solidFill>
                <a:schemeClr val="tx1"/>
              </a:solidFill>
              <a:latin typeface="Dax-Regular" panose="02000506060000020004" pitchFamily="2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467545" y="4725144"/>
            <a:ext cx="54726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tx1"/>
                </a:solidFill>
                <a:latin typeface="Dax-Regular" panose="02000506060000020004" pitchFamily="2" charset="0"/>
              </a:rPr>
              <a:t>* Wenn die Bibel von LIEBE spricht, spricht sie </a:t>
            </a:r>
            <a:br>
              <a:rPr lang="de-DE" sz="2000" dirty="0" smtClean="0">
                <a:solidFill>
                  <a:schemeClr val="tx1"/>
                </a:solidFill>
                <a:latin typeface="Dax-Regular" panose="02000506060000020004" pitchFamily="2" charset="0"/>
              </a:rPr>
            </a:br>
            <a:r>
              <a:rPr lang="de-DE" sz="2000" dirty="0" smtClean="0">
                <a:solidFill>
                  <a:schemeClr val="tx1"/>
                </a:solidFill>
                <a:latin typeface="Dax-Regular" panose="02000506060000020004" pitchFamily="2" charset="0"/>
              </a:rPr>
              <a:t>   nicht von einem Gefühl, sondern von dem, </a:t>
            </a:r>
            <a:br>
              <a:rPr lang="de-DE" sz="2000" dirty="0" smtClean="0">
                <a:solidFill>
                  <a:schemeClr val="tx1"/>
                </a:solidFill>
                <a:latin typeface="Dax-Regular" panose="02000506060000020004" pitchFamily="2" charset="0"/>
              </a:rPr>
            </a:br>
            <a:r>
              <a:rPr lang="de-DE" sz="2000" dirty="0" smtClean="0">
                <a:solidFill>
                  <a:schemeClr val="tx1"/>
                </a:solidFill>
                <a:latin typeface="Dax-Regular" panose="02000506060000020004" pitchFamily="2" charset="0"/>
              </a:rPr>
              <a:t>   </a:t>
            </a:r>
            <a:r>
              <a:rPr lang="de-DE" sz="2000" dirty="0">
                <a:solidFill>
                  <a:schemeClr val="tx1"/>
                </a:solidFill>
                <a:latin typeface="Dax-Regular" panose="02000506060000020004" pitchFamily="2" charset="0"/>
              </a:rPr>
              <a:t>was </a:t>
            </a:r>
            <a:r>
              <a:rPr lang="de-DE" sz="2000" dirty="0" smtClean="0">
                <a:solidFill>
                  <a:schemeClr val="tx1"/>
                </a:solidFill>
                <a:latin typeface="Dax-Regular" panose="02000506060000020004" pitchFamily="2" charset="0"/>
              </a:rPr>
              <a:t>der andere braucht!</a:t>
            </a:r>
            <a:endParaRPr lang="de-DE" sz="2000" dirty="0">
              <a:solidFill>
                <a:schemeClr val="tx1"/>
              </a:solidFill>
              <a:latin typeface="Dax-Regular" panose="02000506060000020004" pitchFamily="2" charset="0"/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8244408" y="3891504"/>
            <a:ext cx="38023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de-DE" altLang="de-DE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*</a:t>
            </a:r>
            <a:endParaRPr lang="de-DE" altLang="de-DE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x-Regular" panose="0200050606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4263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-36512" y="114305"/>
            <a:ext cx="5545188" cy="303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de-DE" altLang="de-DE" i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34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 Ein neues Gebot gebe ich euch, </a:t>
            </a: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/>
            </a:r>
            <a:b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dass 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ihr einander liebt, damit, </a:t>
            </a:r>
            <a:b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wie ich euch geliebt habe, </a:t>
            </a: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/>
            </a:r>
            <a:b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auch 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ihr einander liebt. </a:t>
            </a:r>
            <a:b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35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 Daran werden alle </a:t>
            </a: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erkennen,</a:t>
            </a:r>
            <a:b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dass 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ihr meine Jünger seid, </a:t>
            </a:r>
            <a:b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wenn ihr Liebe untereinander habt.</a:t>
            </a:r>
            <a:endParaRPr lang="de-DE" altLang="de-DE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x-Regular" panose="02000506060000020004" pitchFamily="2" charset="0"/>
              <a:sym typeface="Wingdings" panose="05000000000000000000" pitchFamily="2" charset="2"/>
            </a:endParaRPr>
          </a:p>
          <a:p>
            <a:pPr algn="ctr">
              <a:spcAft>
                <a:spcPts val="600"/>
              </a:spcAft>
            </a:pPr>
            <a:r>
              <a:rPr lang="de-DE" altLang="de-DE" sz="1800" dirty="0" smtClean="0">
                <a:solidFill>
                  <a:schemeClr val="tx1"/>
                </a:solidFill>
                <a:latin typeface="Dax-Regular" panose="02000506060000020004" pitchFamily="2" charset="0"/>
                <a:sym typeface="Wingdings" panose="05000000000000000000" pitchFamily="2" charset="2"/>
              </a:rPr>
              <a:t></a:t>
            </a:r>
            <a:r>
              <a:rPr lang="de-DE" altLang="de-DE" sz="1800" dirty="0" smtClean="0">
                <a:solidFill>
                  <a:schemeClr val="tx1"/>
                </a:solidFill>
                <a:latin typeface="Dax-Regular" panose="02000506060000020004" pitchFamily="2" charset="0"/>
              </a:rPr>
              <a:t> </a:t>
            </a:r>
            <a:r>
              <a:rPr lang="de-DE" altLang="de-DE" sz="1800" dirty="0">
                <a:solidFill>
                  <a:schemeClr val="tx1"/>
                </a:solidFill>
                <a:latin typeface="Dax-Regular" panose="02000506060000020004" pitchFamily="2" charset="0"/>
              </a:rPr>
              <a:t>Johannes 13,34-35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13"/>
          <p:cNvSpPr txBox="1">
            <a:spLocks noChangeArrowheads="1"/>
          </p:cNvSpPr>
          <p:nvPr/>
        </p:nvSpPr>
        <p:spPr bwMode="auto">
          <a:xfrm>
            <a:off x="5580112" y="163463"/>
            <a:ext cx="3419872" cy="225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spcAft>
                <a:spcPct val="30000"/>
              </a:spcAft>
            </a:pPr>
            <a:r>
              <a:rPr lang="de-DE" altLang="de-DE" sz="2000">
                <a:latin typeface="Dax-Regular" panose="02000506060000020004" pitchFamily="2" charset="0"/>
              </a:rPr>
              <a:t>„Man hört immer von Leuten, </a:t>
            </a:r>
            <a:br>
              <a:rPr lang="de-DE" altLang="de-DE" sz="2000">
                <a:latin typeface="Dax-Regular" panose="02000506060000020004" pitchFamily="2" charset="0"/>
              </a:rPr>
            </a:br>
            <a:r>
              <a:rPr lang="de-DE" altLang="de-DE" sz="2000">
                <a:latin typeface="Dax-Regular" panose="02000506060000020004" pitchFamily="2" charset="0"/>
              </a:rPr>
              <a:t>die vor lauter Liebe den Verstand verloren haben; </a:t>
            </a:r>
            <a:br>
              <a:rPr lang="de-DE" altLang="de-DE" sz="2000">
                <a:latin typeface="Dax-Regular" panose="02000506060000020004" pitchFamily="2" charset="0"/>
              </a:rPr>
            </a:br>
            <a:r>
              <a:rPr lang="de-DE" altLang="de-DE" sz="2000">
                <a:latin typeface="Dax-Regular" panose="02000506060000020004" pitchFamily="2" charset="0"/>
              </a:rPr>
              <a:t>aber es gibt auch viele, </a:t>
            </a:r>
            <a:br>
              <a:rPr lang="de-DE" altLang="de-DE" sz="2000">
                <a:latin typeface="Dax-Regular" panose="02000506060000020004" pitchFamily="2" charset="0"/>
              </a:rPr>
            </a:br>
            <a:r>
              <a:rPr lang="de-DE" altLang="de-DE" sz="2000">
                <a:latin typeface="Dax-Regular" panose="02000506060000020004" pitchFamily="2" charset="0"/>
              </a:rPr>
              <a:t>die vor lauter Verstand die Liebe verloren haben.“ </a:t>
            </a:r>
          </a:p>
          <a:p>
            <a:pPr algn="r">
              <a:spcAft>
                <a:spcPct val="30000"/>
              </a:spcAft>
            </a:pPr>
            <a:r>
              <a:rPr lang="de-DE" altLang="de-DE" sz="1600">
                <a:latin typeface="Dax-Regular" panose="02000506060000020004" pitchFamily="2" charset="0"/>
              </a:rPr>
              <a:t>Jean Paul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-36512" y="114305"/>
            <a:ext cx="5545188" cy="303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de-DE" altLang="de-DE" i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34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 Ein neues Gebot gebe ich euch, </a:t>
            </a: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/>
            </a:r>
            <a:b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dass 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ihr einander liebt, damit, </a:t>
            </a:r>
            <a:b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wie ich euch geliebt habe, </a:t>
            </a: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/>
            </a:r>
            <a:b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auch 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ihr einander liebt. </a:t>
            </a:r>
            <a:b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35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 Daran werden alle </a:t>
            </a: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erkennen,</a:t>
            </a:r>
            <a:b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dass 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ihr meine Jünger seid, </a:t>
            </a:r>
            <a:b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wenn ihr Liebe untereinander habt.</a:t>
            </a:r>
            <a:endParaRPr lang="de-DE" altLang="de-DE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x-Regular" panose="02000506060000020004" pitchFamily="2" charset="0"/>
              <a:sym typeface="Wingdings" panose="05000000000000000000" pitchFamily="2" charset="2"/>
            </a:endParaRPr>
          </a:p>
          <a:p>
            <a:pPr algn="ctr">
              <a:spcAft>
                <a:spcPts val="600"/>
              </a:spcAft>
            </a:pPr>
            <a:r>
              <a:rPr lang="de-DE" altLang="de-DE" sz="1800" dirty="0" smtClean="0">
                <a:solidFill>
                  <a:schemeClr val="tx1"/>
                </a:solidFill>
                <a:latin typeface="Dax-Regular" panose="02000506060000020004" pitchFamily="2" charset="0"/>
                <a:sym typeface="Wingdings" panose="05000000000000000000" pitchFamily="2" charset="2"/>
              </a:rPr>
              <a:t></a:t>
            </a:r>
            <a:r>
              <a:rPr lang="de-DE" altLang="de-DE" sz="1800" dirty="0" smtClean="0">
                <a:solidFill>
                  <a:schemeClr val="tx1"/>
                </a:solidFill>
                <a:latin typeface="Dax-Regular" panose="02000506060000020004" pitchFamily="2" charset="0"/>
              </a:rPr>
              <a:t> </a:t>
            </a:r>
            <a:r>
              <a:rPr lang="de-DE" altLang="de-DE" sz="1800" dirty="0">
                <a:solidFill>
                  <a:schemeClr val="tx1"/>
                </a:solidFill>
                <a:latin typeface="Dax-Regular" panose="02000506060000020004" pitchFamily="2" charset="0"/>
              </a:rPr>
              <a:t>Johannes 13,34-35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292080" y="171869"/>
            <a:ext cx="3635375" cy="888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  <a:scene3d>
              <a:camera prst="orthographicFront"/>
              <a:lightRig rig="threePt" dir="t"/>
            </a:scene3d>
            <a:sp3d extrusionH="57150" prstMaterial="matte">
              <a:bevelT w="38100" h="38100"/>
            </a:sp3d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lnSpc>
                <a:spcPts val="3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F"/>
            </a:pP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 Das Gebot des </a:t>
            </a:r>
            <a:b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</a:b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    </a:t>
            </a: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„einander </a:t>
            </a: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lieben</a:t>
            </a: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“</a:t>
            </a:r>
            <a:endParaRPr lang="de-DE" altLang="de-DE" sz="3200" b="1" i="1" dirty="0" smtClean="0">
              <a:solidFill>
                <a:srgbClr val="FFC000"/>
              </a:solidFill>
              <a:effectLst>
                <a:outerShdw blurRad="203200" dist="127000" dir="2700000" algn="tl" rotWithShape="0">
                  <a:prstClr val="black">
                    <a:alpha val="56000"/>
                  </a:prstClr>
                </a:outerShdw>
              </a:effectLst>
              <a:latin typeface="DF Script" panose="00000400000000000000" pitchFamily="2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-36512" y="114305"/>
            <a:ext cx="5545188" cy="303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de-DE" altLang="de-DE" i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34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 Ein neues Gebot gebe ich euch, </a:t>
            </a: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/>
            </a:r>
            <a:b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dass 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ihr einander liebt, damit, </a:t>
            </a:r>
            <a:b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wie ich euch geliebt habe, </a:t>
            </a: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/>
            </a:r>
            <a:b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auch 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ihr einander liebt. </a:t>
            </a:r>
            <a:b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35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 Daran werden alle </a:t>
            </a: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erkennen,</a:t>
            </a:r>
            <a:b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dass 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ihr meine Jünger seid, </a:t>
            </a:r>
            <a:b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wenn ihr Liebe untereinander habt.</a:t>
            </a:r>
            <a:endParaRPr lang="de-DE" altLang="de-DE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x-Regular" panose="02000506060000020004" pitchFamily="2" charset="0"/>
              <a:sym typeface="Wingdings" panose="05000000000000000000" pitchFamily="2" charset="2"/>
            </a:endParaRPr>
          </a:p>
          <a:p>
            <a:pPr algn="ctr">
              <a:spcAft>
                <a:spcPts val="600"/>
              </a:spcAft>
            </a:pPr>
            <a:r>
              <a:rPr lang="de-DE" altLang="de-DE" sz="1800" dirty="0" smtClean="0">
                <a:solidFill>
                  <a:schemeClr val="tx1"/>
                </a:solidFill>
                <a:latin typeface="Dax-Regular" panose="02000506060000020004" pitchFamily="2" charset="0"/>
                <a:sym typeface="Wingdings" panose="05000000000000000000" pitchFamily="2" charset="2"/>
              </a:rPr>
              <a:t></a:t>
            </a:r>
            <a:r>
              <a:rPr lang="de-DE" altLang="de-DE" sz="1800" dirty="0" smtClean="0">
                <a:solidFill>
                  <a:schemeClr val="tx1"/>
                </a:solidFill>
                <a:latin typeface="Dax-Regular" panose="02000506060000020004" pitchFamily="2" charset="0"/>
              </a:rPr>
              <a:t> </a:t>
            </a:r>
            <a:r>
              <a:rPr lang="de-DE" altLang="de-DE" sz="1800" dirty="0">
                <a:solidFill>
                  <a:schemeClr val="tx1"/>
                </a:solidFill>
                <a:latin typeface="Dax-Regular" panose="02000506060000020004" pitchFamily="2" charset="0"/>
              </a:rPr>
              <a:t>Johannes 13,34-35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292080" y="171869"/>
            <a:ext cx="3635375" cy="1888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  <a:scene3d>
              <a:camera prst="orthographicFront"/>
              <a:lightRig rig="threePt" dir="t"/>
            </a:scene3d>
            <a:sp3d extrusionH="57150" prstMaterial="matte">
              <a:bevelT w="38100" h="38100"/>
            </a:sp3d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lnSpc>
                <a:spcPts val="3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F"/>
            </a:pP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 Das Gebot des </a:t>
            </a:r>
            <a:b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</a:b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    „einander lieben</a:t>
            </a: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“</a:t>
            </a:r>
          </a:p>
          <a:p>
            <a:pPr algn="r">
              <a:lnSpc>
                <a:spcPts val="3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F"/>
            </a:pP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 </a:t>
            </a: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Der </a:t>
            </a:r>
            <a:r>
              <a:rPr lang="de-DE" altLang="de-DE" sz="3200" b="1" i="1" dirty="0" err="1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Masstab</a:t>
            </a: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: </a:t>
            </a:r>
            <a:b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</a:b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Seine </a:t>
            </a: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„</a:t>
            </a:r>
            <a:r>
              <a:rPr lang="de-DE" altLang="de-DE" sz="3200" b="1" i="1" dirty="0" err="1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agape</a:t>
            </a: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“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-36512" y="114305"/>
            <a:ext cx="5545188" cy="303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de-DE" altLang="de-DE" i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34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 Ein neues Gebot gebe ich euch, </a:t>
            </a: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/>
            </a:r>
            <a:b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dass 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ihr einander liebt, damit, </a:t>
            </a:r>
            <a:b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wie ich euch geliebt habe, </a:t>
            </a: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/>
            </a:r>
            <a:b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auch 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ihr einander liebt. </a:t>
            </a:r>
            <a:b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35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 Daran werden alle </a:t>
            </a: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erkennen,</a:t>
            </a:r>
            <a:b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dass 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ihr meine Jünger seid, </a:t>
            </a:r>
            <a:b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wenn ihr Liebe untereinander habt.</a:t>
            </a:r>
            <a:endParaRPr lang="de-DE" altLang="de-DE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x-Regular" panose="02000506060000020004" pitchFamily="2" charset="0"/>
              <a:sym typeface="Wingdings" panose="05000000000000000000" pitchFamily="2" charset="2"/>
            </a:endParaRPr>
          </a:p>
          <a:p>
            <a:pPr algn="ctr">
              <a:spcAft>
                <a:spcPts val="600"/>
              </a:spcAft>
            </a:pPr>
            <a:r>
              <a:rPr lang="de-DE" altLang="de-DE" sz="1800" dirty="0" smtClean="0">
                <a:solidFill>
                  <a:schemeClr val="tx1"/>
                </a:solidFill>
                <a:latin typeface="Dax-Regular" panose="02000506060000020004" pitchFamily="2" charset="0"/>
                <a:sym typeface="Wingdings" panose="05000000000000000000" pitchFamily="2" charset="2"/>
              </a:rPr>
              <a:t></a:t>
            </a:r>
            <a:r>
              <a:rPr lang="de-DE" altLang="de-DE" sz="1800" dirty="0" smtClean="0">
                <a:solidFill>
                  <a:schemeClr val="tx1"/>
                </a:solidFill>
                <a:latin typeface="Dax-Regular" panose="02000506060000020004" pitchFamily="2" charset="0"/>
              </a:rPr>
              <a:t> </a:t>
            </a:r>
            <a:r>
              <a:rPr lang="de-DE" altLang="de-DE" sz="1800" dirty="0">
                <a:solidFill>
                  <a:schemeClr val="tx1"/>
                </a:solidFill>
                <a:latin typeface="Dax-Regular" panose="02000506060000020004" pitchFamily="2" charset="0"/>
              </a:rPr>
              <a:t>Johannes 13,34-35</a:t>
            </a:r>
          </a:p>
        </p:txBody>
      </p:sp>
    </p:spTree>
    <p:extLst>
      <p:ext uri="{BB962C8B-B14F-4D97-AF65-F5344CB8AC3E}">
        <p14:creationId xmlns:p14="http://schemas.microsoft.com/office/powerpoint/2010/main" val="26884241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292080" y="171869"/>
            <a:ext cx="3635375" cy="1888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  <a:scene3d>
              <a:camera prst="orthographicFront"/>
              <a:lightRig rig="threePt" dir="t"/>
            </a:scene3d>
            <a:sp3d extrusionH="57150" prstMaterial="matte">
              <a:bevelT w="38100" h="38100"/>
            </a:sp3d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pPr algn="r">
              <a:lnSpc>
                <a:spcPts val="3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F"/>
            </a:pP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 Das Gebot des </a:t>
            </a:r>
            <a:b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</a:b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    „einander lieben</a:t>
            </a: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“</a:t>
            </a:r>
          </a:p>
          <a:p>
            <a:pPr algn="r">
              <a:lnSpc>
                <a:spcPts val="3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F"/>
            </a:pP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 </a:t>
            </a: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Der </a:t>
            </a:r>
            <a:r>
              <a:rPr lang="de-DE" altLang="de-DE" sz="3200" b="1" i="1" dirty="0" err="1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Masstab</a:t>
            </a: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: </a:t>
            </a:r>
            <a:b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</a:br>
            <a:r>
              <a:rPr lang="de-DE" altLang="de-DE" sz="3200" b="1" i="1" dirty="0" smtClean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Seine </a:t>
            </a: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„</a:t>
            </a:r>
            <a:r>
              <a:rPr lang="de-DE" altLang="de-DE" sz="3200" b="1" i="1" dirty="0" err="1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agape</a:t>
            </a:r>
            <a:r>
              <a:rPr lang="de-DE" altLang="de-DE" sz="3200" b="1" i="1" dirty="0">
                <a:solidFill>
                  <a:srgbClr val="FFC000"/>
                </a:solidFill>
                <a:effectLst>
                  <a:outerShdw blurRad="203200" dist="127000" dir="2700000" algn="tl" rotWithShape="0">
                    <a:prstClr val="black">
                      <a:alpha val="56000"/>
                    </a:prstClr>
                  </a:outerShdw>
                </a:effectLst>
                <a:latin typeface="DF Script" panose="00000400000000000000" pitchFamily="2" charset="0"/>
              </a:rPr>
              <a:t>“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-36512" y="114305"/>
            <a:ext cx="5545188" cy="303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de-DE" altLang="de-DE" i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34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 Ein neues Gebot gebe ich euch, </a:t>
            </a: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/>
            </a:r>
            <a:b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dass 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ihr einander liebt, damit, </a:t>
            </a:r>
            <a:b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wie ich euch geliebt habe, </a:t>
            </a: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/>
            </a:r>
            <a:b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auch 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ihr einander liebt. </a:t>
            </a:r>
            <a:b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35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 Daran werden alle </a:t>
            </a: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erkennen,</a:t>
            </a:r>
            <a:b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dass </a:t>
            </a: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ihr meine Jünger seid, </a:t>
            </a:r>
            <a:b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</a:br>
            <a:r>
              <a:rPr lang="de-DE" altLang="de-DE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x-Regular" panose="02000506060000020004" pitchFamily="2" charset="0"/>
              </a:rPr>
              <a:t>wenn ihr Liebe untereinander habt.</a:t>
            </a:r>
            <a:endParaRPr lang="de-DE" altLang="de-DE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x-Regular" panose="02000506060000020004" pitchFamily="2" charset="0"/>
              <a:sym typeface="Wingdings" panose="05000000000000000000" pitchFamily="2" charset="2"/>
            </a:endParaRPr>
          </a:p>
          <a:p>
            <a:pPr algn="ctr">
              <a:spcAft>
                <a:spcPts val="600"/>
              </a:spcAft>
            </a:pPr>
            <a:r>
              <a:rPr lang="de-DE" altLang="de-DE" sz="1800" dirty="0" smtClean="0">
                <a:solidFill>
                  <a:schemeClr val="tx1"/>
                </a:solidFill>
                <a:latin typeface="Dax-Regular" panose="02000506060000020004" pitchFamily="2" charset="0"/>
                <a:sym typeface="Wingdings" panose="05000000000000000000" pitchFamily="2" charset="2"/>
              </a:rPr>
              <a:t></a:t>
            </a:r>
            <a:r>
              <a:rPr lang="de-DE" altLang="de-DE" sz="1800" dirty="0" smtClean="0">
                <a:solidFill>
                  <a:schemeClr val="tx1"/>
                </a:solidFill>
                <a:latin typeface="Dax-Regular" panose="02000506060000020004" pitchFamily="2" charset="0"/>
              </a:rPr>
              <a:t> </a:t>
            </a:r>
            <a:r>
              <a:rPr lang="de-DE" altLang="de-DE" sz="1800" dirty="0">
                <a:solidFill>
                  <a:schemeClr val="tx1"/>
                </a:solidFill>
                <a:latin typeface="Dax-Regular" panose="02000506060000020004" pitchFamily="2" charset="0"/>
              </a:rPr>
              <a:t>Johannes 13,34-35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4149080"/>
            <a:ext cx="3132979" cy="21536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50800"/>
          </a:effectLst>
        </p:spPr>
      </p:pic>
    </p:spTree>
    <p:extLst>
      <p:ext uri="{BB962C8B-B14F-4D97-AF65-F5344CB8AC3E}">
        <p14:creationId xmlns:p14="http://schemas.microsoft.com/office/powerpoint/2010/main" val="366746209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154</Words>
  <Application>Microsoft Office PowerPoint</Application>
  <PresentationFormat>Bildschirmpräsentation (4:3)</PresentationFormat>
  <Paragraphs>55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1" baseType="lpstr">
      <vt:lpstr>Dax-Regular</vt:lpstr>
      <vt:lpstr>DF Script</vt:lpstr>
      <vt:lpstr>Wingdings</vt:lpstr>
      <vt:lpstr>Comic Sans MS</vt:lpstr>
      <vt:lpstr>Arial</vt:lpstr>
      <vt:lpstr>Trebuchet MS</vt:lpstr>
      <vt:lpstr>Symbol</vt:lpstr>
      <vt:lpstr>Berlin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GZD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Ulrich Abels</dc:creator>
  <cp:lastModifiedBy>Ulrich Abels</cp:lastModifiedBy>
  <cp:revision>30</cp:revision>
  <dcterms:created xsi:type="dcterms:W3CDTF">2004-01-03T15:47:57Z</dcterms:created>
  <dcterms:modified xsi:type="dcterms:W3CDTF">2017-01-29T06:17:42Z</dcterms:modified>
</cp:coreProperties>
</file>