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4" r:id="rId2"/>
    <p:sldId id="272" r:id="rId3"/>
    <p:sldId id="271" r:id="rId4"/>
    <p:sldId id="273" r:id="rId5"/>
    <p:sldId id="277" r:id="rId6"/>
    <p:sldId id="278" r:id="rId7"/>
    <p:sldId id="279" r:id="rId8"/>
    <p:sldId id="280" r:id="rId9"/>
    <p:sldId id="281" r:id="rId10"/>
    <p:sldId id="283" r:id="rId11"/>
    <p:sldId id="282" r:id="rId12"/>
  </p:sldIdLst>
  <p:sldSz cx="9144000" cy="6858000" type="screen4x3"/>
  <p:notesSz cx="6858000" cy="9144000"/>
  <p:embeddedFontLst>
    <p:embeddedFont>
      <p:font typeface="Dax-Regular" panose="02000506060000020004" pitchFamily="2" charset="0"/>
      <p:regular r:id="rId13"/>
    </p:embeddedFont>
  </p:embeddedFont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4B00"/>
    <a:srgbClr val="740000"/>
    <a:srgbClr val="FFFFFF"/>
    <a:srgbClr val="004A82"/>
    <a:srgbClr val="FF6600"/>
    <a:srgbClr val="DA5800"/>
    <a:srgbClr val="D9D9D9"/>
    <a:srgbClr val="C86400"/>
    <a:srgbClr val="FE7F00"/>
    <a:srgbClr val="A85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770" autoAdjust="0"/>
  </p:normalViewPr>
  <p:slideViewPr>
    <p:cSldViewPr>
      <p:cViewPr varScale="1">
        <p:scale>
          <a:sx n="122" d="100"/>
          <a:sy n="122" d="100"/>
        </p:scale>
        <p:origin x="12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27347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1115616" y="1230144"/>
            <a:ext cx="792088" cy="825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8188605" y="6627168"/>
            <a:ext cx="77588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spcBef>
                <a:spcPct val="60000"/>
              </a:spcBef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 algn="r">
              <a:spcBef>
                <a:spcPct val="60000"/>
              </a:spcBef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 algn="r">
              <a:spcBef>
                <a:spcPct val="60000"/>
              </a:spcBef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 algn="r">
              <a:spcBef>
                <a:spcPct val="60000"/>
              </a:spcBef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 algn="r">
              <a:spcBef>
                <a:spcPct val="60000"/>
              </a:spcBef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algn="r" eaLnBrk="0" fontAlgn="base" hangingPunct="0">
              <a:spcBef>
                <a:spcPct val="6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algn="r" eaLnBrk="0" fontAlgn="base" hangingPunct="0">
              <a:spcBef>
                <a:spcPct val="6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algn="r" eaLnBrk="0" fontAlgn="base" hangingPunct="0">
              <a:spcBef>
                <a:spcPct val="6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algn="r" eaLnBrk="0" fontAlgn="base" hangingPunct="0">
              <a:spcBef>
                <a:spcPct val="6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spcBef>
                <a:spcPct val="0"/>
              </a:spcBef>
              <a:defRPr/>
            </a:pPr>
            <a:r>
              <a:rPr lang="de-DE" altLang="de-DE" sz="900" dirty="0" smtClean="0">
                <a:solidFill>
                  <a:schemeClr val="bg1">
                    <a:lumMod val="65000"/>
                  </a:schemeClr>
                </a:solidFill>
                <a:latin typeface="Dax-Regular" panose="02000506060000020004" pitchFamily="2" charset="0"/>
                <a:sym typeface="Symbol" panose="05050102010706020507" pitchFamily="18" charset="2"/>
              </a:rPr>
              <a:t> GZD 2015</a:t>
            </a:r>
            <a:endParaRPr lang="de-DE" altLang="de-DE" sz="900" dirty="0" smtClean="0">
              <a:solidFill>
                <a:schemeClr val="bg1">
                  <a:lumMod val="65000"/>
                </a:schemeClr>
              </a:solidFill>
              <a:latin typeface="Dax-Regular" panose="02000506060000020004" pitchFamily="2" charset="0"/>
            </a:endParaRPr>
          </a:p>
        </p:txBody>
      </p:sp>
      <p:sp>
        <p:nvSpPr>
          <p:cNvPr id="5" name="Rechteck 4"/>
          <p:cNvSpPr/>
          <p:nvPr userDrawn="1"/>
        </p:nvSpPr>
        <p:spPr>
          <a:xfrm>
            <a:off x="971600" y="620688"/>
            <a:ext cx="64807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8568444" y="3284984"/>
            <a:ext cx="46805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51700" y="4653136"/>
            <a:ext cx="199819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2123728" y="116632"/>
            <a:ext cx="6768752" cy="2369880"/>
          </a:xfrm>
          <a:prstGeom prst="rect">
            <a:avLst/>
          </a:prstGeom>
          <a:solidFill>
            <a:srgbClr val="FFFFFF">
              <a:alpha val="60000"/>
            </a:srgbClr>
          </a:solidFill>
          <a:effectLst>
            <a:softEdge rad="31750"/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divot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de-DE" sz="4800" b="1" i="0" cap="none" spc="0" dirty="0" smtClean="0">
                <a:ln/>
                <a:gradFill flip="none" rotWithShape="1">
                  <a:gsLst>
                    <a:gs pos="0">
                      <a:srgbClr val="004A82"/>
                    </a:gs>
                    <a:gs pos="100000">
                      <a:srgbClr val="00B0F0"/>
                    </a:gs>
                  </a:gsLst>
                  <a:lin ang="162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0000" endA="300" endPos="50000" dist="29997" dir="5400000" sy="-100000" algn="bl" rotWithShape="0"/>
                </a:effectLst>
                <a:latin typeface="Dax-Regular" panose="02000506060000020004" pitchFamily="2" charset="0"/>
              </a:rPr>
              <a:t>Jahresbilanz ziehen</a:t>
            </a:r>
          </a:p>
          <a:p>
            <a:pPr algn="r"/>
            <a:r>
              <a:rPr lang="en-US" sz="2800" b="0" i="1" cap="none" spc="0" dirty="0" smtClean="0">
                <a:ln/>
                <a:gradFill flip="none" rotWithShape="1">
                  <a:gsLst>
                    <a:gs pos="0">
                      <a:srgbClr val="004A82"/>
                    </a:gs>
                    <a:gs pos="100000">
                      <a:srgbClr val="00B0F0"/>
                    </a:gs>
                  </a:gsLst>
                  <a:lin ang="162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Conclusion of Annual Balance Sheet</a:t>
            </a:r>
          </a:p>
          <a:p>
            <a:pPr algn="r"/>
            <a:r>
              <a:rPr lang="ar-AE" sz="3600" b="0" i="1" cap="none" spc="0" dirty="0" smtClean="0">
                <a:ln/>
                <a:gradFill flip="none" rotWithShape="1">
                  <a:gsLst>
                    <a:gs pos="0">
                      <a:srgbClr val="004A82"/>
                    </a:gs>
                    <a:gs pos="100000">
                      <a:srgbClr val="00B0F0"/>
                    </a:gs>
                  </a:gsLst>
                  <a:lin ang="162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اختتام الميزانية السنويـة</a:t>
            </a:r>
            <a:endParaRPr lang="de-DE" sz="3600" b="0" i="1" cap="none" spc="0" dirty="0" smtClean="0">
              <a:ln/>
              <a:gradFill flip="none" rotWithShape="1">
                <a:gsLst>
                  <a:gs pos="0">
                    <a:srgbClr val="004A82"/>
                  </a:gs>
                  <a:gs pos="100000">
                    <a:srgbClr val="00B0F0"/>
                  </a:gs>
                </a:gsLst>
                <a:lin ang="162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/>
            <a:r>
              <a:rPr lang="ar-AE" sz="3600" b="0" i="1" cap="none" spc="0" dirty="0" smtClean="0">
                <a:ln/>
                <a:gradFill flip="none" rotWithShape="1">
                  <a:gsLst>
                    <a:gs pos="0">
                      <a:srgbClr val="004A82"/>
                    </a:gs>
                    <a:gs pos="100000">
                      <a:srgbClr val="00B0F0"/>
                    </a:gs>
                  </a:gsLst>
                  <a:lin ang="162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نتیجه گیری از ترازنامه سالانه</a:t>
            </a:r>
            <a:endParaRPr lang="de-DE" sz="3600" b="0" i="1" cap="none" spc="0" dirty="0" smtClean="0">
              <a:ln/>
              <a:gradFill flip="none" rotWithShape="1">
                <a:gsLst>
                  <a:gs pos="0">
                    <a:srgbClr val="004A82"/>
                  </a:gs>
                  <a:gs pos="100000">
                    <a:srgbClr val="00B0F0"/>
                  </a:gs>
                </a:gsLst>
                <a:lin ang="162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-50292" y="11663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-50292" y="7647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-50292" y="14127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-50292" y="20080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-50292" y="258406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-50292" y="32129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5430" y="4437112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  <a:endParaRPr lang="de-DE" sz="2800" dirty="0" smtClean="0">
              <a:solidFill>
                <a:srgbClr val="FF0000"/>
              </a:solidFill>
              <a:latin typeface="Dax-Regular" panose="02000506060000020004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5430" y="5013176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5430" y="5661248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827584" y="2684441"/>
            <a:ext cx="4032448" cy="1646605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r>
              <a:rPr lang="de-DE" dirty="0" smtClean="0"/>
              <a:t>Ihr </a:t>
            </a:r>
            <a:r>
              <a:rPr lang="de-DE" dirty="0"/>
              <a:t>zwar, ihr hattet Böses gegen mich beabsichtigt; Gott aber hatte beabsichtigt, es zum Guten zu </a:t>
            </a:r>
            <a:r>
              <a:rPr lang="de-DE" dirty="0" smtClean="0"/>
              <a:t>wenden… </a:t>
            </a:r>
            <a:endParaRPr lang="de-DE" dirty="0"/>
          </a:p>
          <a:p>
            <a:pPr algn="r"/>
            <a:r>
              <a:rPr lang="de-DE" sz="1600" i="0" dirty="0" smtClean="0">
                <a:sym typeface="Wingdings" panose="05000000000000000000" pitchFamily="2" charset="2"/>
              </a:rPr>
              <a:t> </a:t>
            </a:r>
            <a:r>
              <a:rPr lang="de-DE" sz="1600" i="0" dirty="0" smtClean="0"/>
              <a:t>1. Mose 50,20</a:t>
            </a:r>
            <a:endParaRPr lang="de-DE" sz="1600" i="0" dirty="0"/>
          </a:p>
        </p:txBody>
      </p:sp>
      <p:sp>
        <p:nvSpPr>
          <p:cNvPr id="17" name="Textfeld 2"/>
          <p:cNvSpPr txBox="1"/>
          <p:nvPr/>
        </p:nvSpPr>
        <p:spPr>
          <a:xfrm>
            <a:off x="827584" y="4394428"/>
            <a:ext cx="4045742" cy="1338828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It </a:t>
            </a:r>
            <a:r>
              <a:rPr lang="en-US" sz="2000" dirty="0">
                <a:solidFill>
                  <a:srgbClr val="000000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is true that you planned to do something bad to me. But really, God was planning good things..…</a:t>
            </a:r>
            <a:endParaRPr lang="de-DE" sz="2000" dirty="0" smtClean="0">
              <a:solidFill>
                <a:srgbClr val="000000"/>
              </a:solidFill>
              <a:latin typeface="Dax-Regular" panose="02000506060000020004" pitchFamily="2" charset="0"/>
              <a:sym typeface="Wingdings" panose="05000000000000000000" pitchFamily="2" charset="2"/>
            </a:endParaRPr>
          </a:p>
          <a:p>
            <a:pPr algn="r">
              <a:spcAft>
                <a:spcPts val="600"/>
              </a:spcAft>
            </a:pPr>
            <a:r>
              <a:rPr lang="de-DE" sz="1600" dirty="0" smtClean="0">
                <a:solidFill>
                  <a:srgbClr val="000000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 </a:t>
            </a:r>
            <a:r>
              <a:rPr lang="de-DE" sz="1600" dirty="0" smtClean="0">
                <a:solidFill>
                  <a:srgbClr val="000000"/>
                </a:solidFill>
                <a:latin typeface="Dax-Regular" panose="02000506060000020004" pitchFamily="2" charset="0"/>
              </a:rPr>
              <a:t>Genesis 50,20</a:t>
            </a:r>
            <a:endParaRPr lang="de-DE" sz="1600" i="1" dirty="0">
              <a:solidFill>
                <a:srgbClr val="000000"/>
              </a:solidFill>
              <a:latin typeface="Dax-Regular" panose="02000506060000020004" pitchFamily="2" charset="0"/>
            </a:endParaRPr>
          </a:p>
        </p:txBody>
      </p:sp>
      <p:sp>
        <p:nvSpPr>
          <p:cNvPr id="18" name="Textfeld 2"/>
          <p:cNvSpPr txBox="1"/>
          <p:nvPr/>
        </p:nvSpPr>
        <p:spPr>
          <a:xfrm>
            <a:off x="4860032" y="2696140"/>
            <a:ext cx="3960440" cy="2893100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algn="r"/>
            <a:r>
              <a:rPr lang="ar-AE" sz="1800" dirty="0">
                <a:sym typeface="Wingdings" panose="05000000000000000000" pitchFamily="2" charset="2"/>
              </a:rPr>
              <a:t>أنتُمْ نَوَيتُمْ بِي شَرّاً، لَكِنَّ اللهَ نَوَى بِهِ خَيراً. فَقَدْ قَصَدَ اللهُ أنْ يُحَقِّقَ النَّتائِجَ الحالِيَّةَ: أنْ يُبْقِيَ عَلَى حَياةِ كَثِيرِينَ.</a:t>
            </a:r>
            <a:endParaRPr lang="de-DE" sz="1800" dirty="0" smtClean="0">
              <a:sym typeface="Wingdings" panose="05000000000000000000" pitchFamily="2" charset="2"/>
            </a:endParaRPr>
          </a:p>
          <a:p>
            <a:pPr algn="r"/>
            <a:r>
              <a:rPr lang="de-DE" sz="1600" dirty="0" smtClean="0">
                <a:sym typeface="Wingdings" panose="05000000000000000000" pitchFamily="2" charset="2"/>
              </a:rPr>
              <a:t>   20,50</a:t>
            </a:r>
            <a:r>
              <a:rPr lang="ar-AE" sz="1800" dirty="0" smtClean="0">
                <a:sym typeface="Wingdings" panose="05000000000000000000" pitchFamily="2" charset="2"/>
              </a:rPr>
              <a:t>تكوين </a:t>
            </a:r>
          </a:p>
          <a:p>
            <a:pPr algn="r"/>
            <a:endParaRPr lang="en-US" sz="1800" dirty="0" smtClean="0"/>
          </a:p>
          <a:p>
            <a:pPr algn="r"/>
            <a:r>
              <a:rPr lang="ar-AE" sz="1800" dirty="0"/>
              <a:t>درست است که شما برنامه ریزی برای انجام کاری بد به من. اما در واقع، خدا بود و برنامه ریزی چیزهای خوب .. ..</a:t>
            </a:r>
            <a:endParaRPr lang="en-US" sz="1800" dirty="0"/>
          </a:p>
          <a:p>
            <a:pPr algn="r"/>
            <a:r>
              <a:rPr lang="en-US" sz="1600" dirty="0" smtClean="0"/>
              <a:t>20 ، 50  </a:t>
            </a:r>
            <a:r>
              <a:rPr lang="en-US" sz="1800" dirty="0" err="1" smtClean="0"/>
              <a:t>پیدایش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15" name="Textfeld 14"/>
          <p:cNvSpPr txBox="1"/>
          <p:nvPr/>
        </p:nvSpPr>
        <p:spPr>
          <a:xfrm>
            <a:off x="4080221" y="771083"/>
            <a:ext cx="1931939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96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9615131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-50292" y="11663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-50292" y="7647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-50292" y="14127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-50292" y="20080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-50292" y="258406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-50292" y="32129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5430" y="4437112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  <a:endParaRPr lang="de-DE" sz="2800" dirty="0" smtClean="0">
              <a:solidFill>
                <a:srgbClr val="FF0000"/>
              </a:solidFill>
              <a:latin typeface="Dax-Regular" panose="02000506060000020004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5430" y="5013176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5430" y="5661248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827584" y="2684441"/>
            <a:ext cx="4032448" cy="1646605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r>
              <a:rPr lang="de-DE" dirty="0" smtClean="0"/>
              <a:t>Ihr </a:t>
            </a:r>
            <a:r>
              <a:rPr lang="de-DE" dirty="0"/>
              <a:t>zwar, ihr hattet Böses gegen mich beabsichtigt; Gott aber hatte beabsichtigt, es zum Guten zu </a:t>
            </a:r>
            <a:r>
              <a:rPr lang="de-DE" dirty="0" smtClean="0"/>
              <a:t>wenden… </a:t>
            </a:r>
            <a:endParaRPr lang="de-DE" dirty="0"/>
          </a:p>
          <a:p>
            <a:pPr algn="r"/>
            <a:r>
              <a:rPr lang="de-DE" sz="1600" i="0" dirty="0" smtClean="0">
                <a:sym typeface="Wingdings" panose="05000000000000000000" pitchFamily="2" charset="2"/>
              </a:rPr>
              <a:t> </a:t>
            </a:r>
            <a:r>
              <a:rPr lang="de-DE" sz="1600" i="0" dirty="0" smtClean="0"/>
              <a:t>1. Mose 50,20</a:t>
            </a:r>
            <a:endParaRPr lang="de-DE" sz="1600" i="0" dirty="0"/>
          </a:p>
        </p:txBody>
      </p:sp>
      <p:sp>
        <p:nvSpPr>
          <p:cNvPr id="17" name="Textfeld 2"/>
          <p:cNvSpPr txBox="1"/>
          <p:nvPr/>
        </p:nvSpPr>
        <p:spPr>
          <a:xfrm>
            <a:off x="827584" y="4394428"/>
            <a:ext cx="4045742" cy="1338828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It </a:t>
            </a:r>
            <a:r>
              <a:rPr lang="en-US" sz="2000" dirty="0">
                <a:solidFill>
                  <a:srgbClr val="000000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is true that you planned to do something bad to me. But really, God was planning good things..…</a:t>
            </a:r>
            <a:endParaRPr lang="de-DE" sz="2000" dirty="0" smtClean="0">
              <a:solidFill>
                <a:srgbClr val="000000"/>
              </a:solidFill>
              <a:latin typeface="Dax-Regular" panose="02000506060000020004" pitchFamily="2" charset="0"/>
              <a:sym typeface="Wingdings" panose="05000000000000000000" pitchFamily="2" charset="2"/>
            </a:endParaRPr>
          </a:p>
          <a:p>
            <a:pPr algn="r">
              <a:spcAft>
                <a:spcPts val="600"/>
              </a:spcAft>
            </a:pPr>
            <a:r>
              <a:rPr lang="de-DE" sz="1600" dirty="0" smtClean="0">
                <a:solidFill>
                  <a:srgbClr val="000000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 </a:t>
            </a:r>
            <a:r>
              <a:rPr lang="de-DE" sz="1600" dirty="0" smtClean="0">
                <a:solidFill>
                  <a:srgbClr val="000000"/>
                </a:solidFill>
                <a:latin typeface="Dax-Regular" panose="02000506060000020004" pitchFamily="2" charset="0"/>
              </a:rPr>
              <a:t>Genesis 50,20</a:t>
            </a:r>
            <a:endParaRPr lang="de-DE" sz="1600" i="1" dirty="0">
              <a:solidFill>
                <a:srgbClr val="000000"/>
              </a:solidFill>
              <a:latin typeface="Dax-Regular" panose="02000506060000020004" pitchFamily="2" charset="0"/>
            </a:endParaRPr>
          </a:p>
        </p:txBody>
      </p:sp>
      <p:sp>
        <p:nvSpPr>
          <p:cNvPr id="18" name="Textfeld 2"/>
          <p:cNvSpPr txBox="1"/>
          <p:nvPr/>
        </p:nvSpPr>
        <p:spPr>
          <a:xfrm>
            <a:off x="4860032" y="2696140"/>
            <a:ext cx="3960440" cy="2893100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algn="r"/>
            <a:r>
              <a:rPr lang="ar-AE" sz="1800" dirty="0">
                <a:sym typeface="Wingdings" panose="05000000000000000000" pitchFamily="2" charset="2"/>
              </a:rPr>
              <a:t>أنتُمْ نَوَيتُمْ بِي شَرّاً، لَكِنَّ اللهَ نَوَى بِهِ خَيراً. فَقَدْ قَصَدَ اللهُ أنْ يُحَقِّقَ النَّتائِجَ الحالِيَّةَ: أنْ يُبْقِيَ عَلَى حَياةِ كَثِيرِينَ.</a:t>
            </a:r>
            <a:endParaRPr lang="de-DE" sz="1800" dirty="0" smtClean="0">
              <a:sym typeface="Wingdings" panose="05000000000000000000" pitchFamily="2" charset="2"/>
            </a:endParaRPr>
          </a:p>
          <a:p>
            <a:pPr algn="r"/>
            <a:r>
              <a:rPr lang="de-DE" sz="1600" dirty="0" smtClean="0">
                <a:sym typeface="Wingdings" panose="05000000000000000000" pitchFamily="2" charset="2"/>
              </a:rPr>
              <a:t>   20,50</a:t>
            </a:r>
            <a:r>
              <a:rPr lang="ar-AE" sz="1800" dirty="0" smtClean="0">
                <a:sym typeface="Wingdings" panose="05000000000000000000" pitchFamily="2" charset="2"/>
              </a:rPr>
              <a:t>تكوين </a:t>
            </a:r>
          </a:p>
          <a:p>
            <a:pPr algn="r"/>
            <a:endParaRPr lang="en-US" sz="1800" dirty="0" smtClean="0"/>
          </a:p>
          <a:p>
            <a:pPr algn="r"/>
            <a:r>
              <a:rPr lang="ar-AE" sz="1800" dirty="0"/>
              <a:t>درست است که شما برنامه ریزی برای انجام کاری بد به من. اما در واقع، خدا بود و برنامه ریزی چیزهای خوب .. ..</a:t>
            </a:r>
            <a:endParaRPr lang="en-US" sz="1800" dirty="0"/>
          </a:p>
          <a:p>
            <a:pPr algn="r"/>
            <a:r>
              <a:rPr lang="en-US" sz="1600" dirty="0" smtClean="0"/>
              <a:t>20 ، 50  </a:t>
            </a:r>
            <a:r>
              <a:rPr lang="en-US" sz="1800" dirty="0" err="1" smtClean="0"/>
              <a:t>پیدایش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15" name="Textfeld 14"/>
          <p:cNvSpPr txBox="1"/>
          <p:nvPr/>
        </p:nvSpPr>
        <p:spPr>
          <a:xfrm>
            <a:off x="3563888" y="750991"/>
            <a:ext cx="2871299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96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9224848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feld 19"/>
          <p:cNvSpPr txBox="1"/>
          <p:nvPr/>
        </p:nvSpPr>
        <p:spPr>
          <a:xfrm>
            <a:off x="-50292" y="11663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-50292" y="7647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-50292" y="14127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-50292" y="20080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-50292" y="258406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-50292" y="32129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15430" y="4437112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  <a:endParaRPr lang="de-DE" sz="2800" dirty="0" smtClean="0">
              <a:solidFill>
                <a:srgbClr val="FF0000"/>
              </a:solidFill>
              <a:latin typeface="Dax-Regular" panose="02000506060000020004" pitchFamily="2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5430" y="5013176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15430" y="5661248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8608056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-50292" y="11663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-50292" y="7647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-50292" y="14127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-50292" y="20080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-50292" y="258406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-50292" y="32129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5430" y="4437112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  <a:endParaRPr lang="de-DE" sz="2800" dirty="0" smtClean="0">
              <a:solidFill>
                <a:srgbClr val="FF0000"/>
              </a:solidFill>
              <a:latin typeface="Dax-Regular" panose="02000506060000020004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5430" y="5013176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5430" y="5661248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827584" y="2684441"/>
            <a:ext cx="4032448" cy="1646605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r>
              <a:rPr lang="de-DE" dirty="0" smtClean="0"/>
              <a:t>Ihr </a:t>
            </a:r>
            <a:r>
              <a:rPr lang="de-DE" dirty="0"/>
              <a:t>zwar, ihr hattet Böses gegen mich beabsichtigt; Gott aber hatte beabsichtigt, es zum Guten zu </a:t>
            </a:r>
            <a:r>
              <a:rPr lang="de-DE" dirty="0" smtClean="0"/>
              <a:t>wenden… </a:t>
            </a:r>
            <a:endParaRPr lang="de-DE" dirty="0"/>
          </a:p>
          <a:p>
            <a:pPr algn="r"/>
            <a:r>
              <a:rPr lang="de-DE" sz="1600" i="0" dirty="0" smtClean="0">
                <a:sym typeface="Wingdings" panose="05000000000000000000" pitchFamily="2" charset="2"/>
              </a:rPr>
              <a:t> </a:t>
            </a:r>
            <a:r>
              <a:rPr lang="de-DE" sz="1600" i="0" dirty="0" smtClean="0"/>
              <a:t>1. Mose 50,20</a:t>
            </a:r>
            <a:endParaRPr lang="de-DE" sz="1600" i="0" dirty="0"/>
          </a:p>
        </p:txBody>
      </p:sp>
      <p:sp>
        <p:nvSpPr>
          <p:cNvPr id="17" name="Textfeld 2"/>
          <p:cNvSpPr txBox="1"/>
          <p:nvPr/>
        </p:nvSpPr>
        <p:spPr>
          <a:xfrm>
            <a:off x="827584" y="4394428"/>
            <a:ext cx="4045742" cy="1338828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It </a:t>
            </a:r>
            <a:r>
              <a:rPr lang="en-US" sz="2000" dirty="0">
                <a:solidFill>
                  <a:srgbClr val="000000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is true that you planned to do something bad to me. But really, God was planning good things..…</a:t>
            </a:r>
            <a:endParaRPr lang="de-DE" sz="2000" dirty="0" smtClean="0">
              <a:solidFill>
                <a:srgbClr val="000000"/>
              </a:solidFill>
              <a:latin typeface="Dax-Regular" panose="02000506060000020004" pitchFamily="2" charset="0"/>
              <a:sym typeface="Wingdings" panose="05000000000000000000" pitchFamily="2" charset="2"/>
            </a:endParaRPr>
          </a:p>
          <a:p>
            <a:pPr algn="r">
              <a:spcAft>
                <a:spcPts val="600"/>
              </a:spcAft>
            </a:pPr>
            <a:r>
              <a:rPr lang="de-DE" sz="1600" dirty="0" smtClean="0">
                <a:solidFill>
                  <a:srgbClr val="000000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 </a:t>
            </a:r>
            <a:r>
              <a:rPr lang="de-DE" sz="1600" dirty="0" smtClean="0">
                <a:solidFill>
                  <a:srgbClr val="000000"/>
                </a:solidFill>
                <a:latin typeface="Dax-Regular" panose="02000506060000020004" pitchFamily="2" charset="0"/>
              </a:rPr>
              <a:t>Genesis 50,20</a:t>
            </a:r>
            <a:endParaRPr lang="de-DE" sz="1600" i="1" dirty="0">
              <a:solidFill>
                <a:srgbClr val="000000"/>
              </a:solidFill>
              <a:latin typeface="Dax-Regular" panose="02000506060000020004" pitchFamily="2" charset="0"/>
            </a:endParaRPr>
          </a:p>
        </p:txBody>
      </p:sp>
      <p:sp>
        <p:nvSpPr>
          <p:cNvPr id="18" name="Textfeld 2"/>
          <p:cNvSpPr txBox="1"/>
          <p:nvPr/>
        </p:nvSpPr>
        <p:spPr>
          <a:xfrm>
            <a:off x="4788024" y="2696140"/>
            <a:ext cx="3960440" cy="2893100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algn="r"/>
            <a:r>
              <a:rPr lang="ar-AE" sz="1800" dirty="0">
                <a:sym typeface="Wingdings" panose="05000000000000000000" pitchFamily="2" charset="2"/>
              </a:rPr>
              <a:t>أنتُمْ نَوَيتُمْ بِي شَرّاً، لَكِنَّ اللهَ نَوَى بِهِ خَيراً. فَقَدْ قَصَدَ اللهُ أنْ يُحَقِّقَ النَّتائِجَ الحالِيَّةَ: أنْ يُبْقِيَ عَلَى حَياةِ كَثِيرِينَ.</a:t>
            </a:r>
            <a:endParaRPr lang="de-DE" sz="1800" dirty="0" smtClean="0">
              <a:sym typeface="Wingdings" panose="05000000000000000000" pitchFamily="2" charset="2"/>
            </a:endParaRPr>
          </a:p>
          <a:p>
            <a:pPr algn="r"/>
            <a:r>
              <a:rPr lang="de-DE" sz="1600" dirty="0" smtClean="0">
                <a:sym typeface="Wingdings" panose="05000000000000000000" pitchFamily="2" charset="2"/>
              </a:rPr>
              <a:t>   20,50</a:t>
            </a:r>
            <a:r>
              <a:rPr lang="ar-AE" sz="1800" dirty="0" smtClean="0">
                <a:sym typeface="Wingdings" panose="05000000000000000000" pitchFamily="2" charset="2"/>
              </a:rPr>
              <a:t>تكوين </a:t>
            </a:r>
          </a:p>
          <a:p>
            <a:pPr algn="r"/>
            <a:endParaRPr lang="en-US" sz="1800" dirty="0" smtClean="0"/>
          </a:p>
          <a:p>
            <a:pPr algn="r"/>
            <a:r>
              <a:rPr lang="ar-AE" sz="1800" dirty="0"/>
              <a:t>درست است که شما برنامه ریزی برای انجام کاری بد به من. اما در واقع، خدا بود و برنامه ریزی چیزهای خوب .. ..</a:t>
            </a:r>
            <a:endParaRPr lang="en-US" sz="1800" dirty="0"/>
          </a:p>
          <a:p>
            <a:pPr algn="r"/>
            <a:r>
              <a:rPr lang="en-US" sz="1600" dirty="0" smtClean="0"/>
              <a:t>20 ، 50  </a:t>
            </a:r>
            <a:r>
              <a:rPr lang="en-US" sz="1800" dirty="0" err="1" smtClean="0"/>
              <a:t>پیدایش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479015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-50292" y="11663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-50292" y="7647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-50292" y="14127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-50292" y="20080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-50292" y="258406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-50292" y="32129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5430" y="4437112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  <a:endParaRPr lang="de-DE" sz="2800" dirty="0" smtClean="0">
              <a:solidFill>
                <a:srgbClr val="FF0000"/>
              </a:solidFill>
              <a:latin typeface="Dax-Regular" panose="02000506060000020004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5430" y="5013176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5430" y="5661248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259632" y="2426112"/>
            <a:ext cx="2592288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persönlich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personal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الشخصية</a:t>
            </a:r>
            <a:endParaRPr lang="de-DE" sz="2800" b="1" i="0" dirty="0" smtClean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شخصی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567929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-50292" y="11663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-50292" y="7647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-50292" y="14127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-50292" y="20080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-50292" y="258406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-50292" y="32129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5430" y="4437112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  <a:endParaRPr lang="de-DE" sz="2800" dirty="0" smtClean="0">
              <a:solidFill>
                <a:srgbClr val="FF0000"/>
              </a:solidFill>
              <a:latin typeface="Dax-Regular" panose="02000506060000020004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5430" y="5013176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5430" y="5661248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259632" y="2426112"/>
            <a:ext cx="2592288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persönlich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personal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الشخصية</a:t>
            </a:r>
            <a:endParaRPr lang="de-DE" sz="2800" b="1" i="0" dirty="0" smtClean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شخصی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  <p:sp>
        <p:nvSpPr>
          <p:cNvPr id="18" name="Textfeld 14"/>
          <p:cNvSpPr txBox="1"/>
          <p:nvPr/>
        </p:nvSpPr>
        <p:spPr>
          <a:xfrm>
            <a:off x="1007604" y="4566900"/>
            <a:ext cx="2952328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familiär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familiar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مألوف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آشنا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4033278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-50292" y="11663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-50292" y="7647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-50292" y="14127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-50292" y="20080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-50292" y="258406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-50292" y="32129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5430" y="4437112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  <a:endParaRPr lang="de-DE" sz="2800" dirty="0" smtClean="0">
              <a:solidFill>
                <a:srgbClr val="FF0000"/>
              </a:solidFill>
              <a:latin typeface="Dax-Regular" panose="02000506060000020004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5430" y="5013176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5430" y="5661248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259632" y="2426112"/>
            <a:ext cx="2592288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persönlich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personal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الشخصية</a:t>
            </a:r>
            <a:endParaRPr lang="de-DE" sz="2800" b="1" i="0" dirty="0" smtClean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شخصی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  <p:sp>
        <p:nvSpPr>
          <p:cNvPr id="18" name="Textfeld 14"/>
          <p:cNvSpPr txBox="1"/>
          <p:nvPr/>
        </p:nvSpPr>
        <p:spPr>
          <a:xfrm>
            <a:off x="1007604" y="4566900"/>
            <a:ext cx="2952328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familiär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familiar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مألوف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آشنا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4427984" y="2426112"/>
            <a:ext cx="3456384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gemeindlich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err="1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church</a:t>
            </a: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 </a:t>
            </a:r>
            <a:r>
              <a:rPr lang="de-DE" sz="2800" b="1" i="0" dirty="0" err="1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community</a:t>
            </a:r>
            <a:endParaRPr lang="de-DE" sz="2800" b="1" i="0" dirty="0" smtClean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كما </a:t>
            </a: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مجتمع الكنيسةجمعی</a:t>
            </a:r>
            <a:endParaRPr lang="en-US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کلیسای جامعه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2728831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-50292" y="11663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-50292" y="7647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-50292" y="14127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-50292" y="20080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-50292" y="258406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-50292" y="32129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5430" y="4437112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  <a:endParaRPr lang="de-DE" sz="2800" dirty="0" smtClean="0">
              <a:solidFill>
                <a:srgbClr val="FF0000"/>
              </a:solidFill>
              <a:latin typeface="Dax-Regular" panose="02000506060000020004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5430" y="5013176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5430" y="5661248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259632" y="2426112"/>
            <a:ext cx="2592288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persönlich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personal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الشخصية</a:t>
            </a:r>
            <a:endParaRPr lang="de-DE" sz="2800" b="1" i="0" dirty="0" smtClean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شخصی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  <p:sp>
        <p:nvSpPr>
          <p:cNvPr id="18" name="Textfeld 14"/>
          <p:cNvSpPr txBox="1"/>
          <p:nvPr/>
        </p:nvSpPr>
        <p:spPr>
          <a:xfrm>
            <a:off x="1007604" y="4566900"/>
            <a:ext cx="2952328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familiär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familiar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مألوف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آشنا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  <p:sp>
        <p:nvSpPr>
          <p:cNvPr id="19" name="Textfeld 14"/>
          <p:cNvSpPr txBox="1"/>
          <p:nvPr/>
        </p:nvSpPr>
        <p:spPr>
          <a:xfrm>
            <a:off x="4644008" y="4566900"/>
            <a:ext cx="2952328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global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global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عالمي</a:t>
            </a:r>
            <a:endParaRPr lang="de-DE" sz="2800" b="1" i="0" dirty="0" smtClean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جهانی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427984" y="2426112"/>
            <a:ext cx="3456384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gemeindlich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err="1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church</a:t>
            </a: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 </a:t>
            </a:r>
            <a:r>
              <a:rPr lang="de-DE" sz="2800" b="1" i="0" dirty="0" err="1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community</a:t>
            </a:r>
            <a:endParaRPr lang="de-DE" sz="2800" b="1" i="0" dirty="0" smtClean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كما </a:t>
            </a: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مجتمع الكنيسةجمعی</a:t>
            </a:r>
            <a:endParaRPr lang="en-US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کلیسای جامعه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7027892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-50292" y="11663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-50292" y="7647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-50292" y="14127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-50292" y="20080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-50292" y="258406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-50292" y="32129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5430" y="4437112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  <a:endParaRPr lang="de-DE" sz="2800" dirty="0" smtClean="0">
              <a:solidFill>
                <a:srgbClr val="FF0000"/>
              </a:solidFill>
              <a:latin typeface="Dax-Regular" panose="02000506060000020004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5430" y="5013176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5430" y="5661248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259632" y="2426112"/>
            <a:ext cx="2592288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persönlich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personal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الشخصية</a:t>
            </a:r>
            <a:endParaRPr lang="de-DE" sz="2800" b="1" i="0" dirty="0" smtClean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شخصی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  <p:sp>
        <p:nvSpPr>
          <p:cNvPr id="18" name="Textfeld 14"/>
          <p:cNvSpPr txBox="1"/>
          <p:nvPr/>
        </p:nvSpPr>
        <p:spPr>
          <a:xfrm>
            <a:off x="1007604" y="4566900"/>
            <a:ext cx="2952328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familiär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familiar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مألوف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آشنا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  <p:sp>
        <p:nvSpPr>
          <p:cNvPr id="19" name="Textfeld 14"/>
          <p:cNvSpPr txBox="1"/>
          <p:nvPr/>
        </p:nvSpPr>
        <p:spPr>
          <a:xfrm>
            <a:off x="4644008" y="4566900"/>
            <a:ext cx="2952328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global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global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عالمي</a:t>
            </a:r>
            <a:endParaRPr lang="de-DE" sz="2800" b="1" i="0" dirty="0" smtClean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جهانی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4427984" y="2426112"/>
            <a:ext cx="3456384" cy="1938992"/>
          </a:xfrm>
          <a:prstGeom prst="rect">
            <a:avLst/>
          </a:prstGeom>
          <a:solidFill>
            <a:srgbClr val="FFFFFF">
              <a:alpha val="50196"/>
            </a:srgbClr>
          </a:solidFill>
          <a:effectLst>
            <a:softEdge rad="31750"/>
          </a:effectLst>
        </p:spPr>
        <p:txBody>
          <a:bodyPr wrap="square" rtlCol="0">
            <a:spAutoFit/>
            <a:scene3d>
              <a:camera prst="orthographicFront"/>
              <a:lightRig rig="soft" dir="t"/>
            </a:scene3d>
            <a:sp3d extrusionH="57150">
              <a:bevelT w="38100" h="38100"/>
              <a:contourClr>
                <a:schemeClr val="bg1"/>
              </a:contourClr>
            </a:sp3d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36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gemeindlich</a:t>
            </a: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de-DE" sz="2800" b="1" i="0" dirty="0" err="1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church</a:t>
            </a:r>
            <a:r>
              <a:rPr lang="de-DE" sz="2800" b="1" i="0" dirty="0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 </a:t>
            </a:r>
            <a:r>
              <a:rPr lang="de-DE" sz="2800" b="1" i="0" dirty="0" err="1" smtClean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community</a:t>
            </a:r>
            <a:endParaRPr lang="de-DE" sz="2800" b="1" i="0" dirty="0" smtClean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كما </a:t>
            </a: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مجتمع الكنيسةجمعی</a:t>
            </a:r>
            <a:endParaRPr lang="en-US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  <a:p>
            <a:pPr marL="342900" indent="-342900" algn="ctr">
              <a:spcAft>
                <a:spcPts val="0"/>
              </a:spcAft>
              <a:buFontTx/>
              <a:buChar char="-"/>
            </a:pPr>
            <a:r>
              <a:rPr lang="ar-AE" sz="2800" b="1" i="0" dirty="0">
                <a:gradFill>
                  <a:gsLst>
                    <a:gs pos="0">
                      <a:srgbClr val="FF0000"/>
                    </a:gs>
                    <a:gs pos="100000">
                      <a:srgbClr val="964B00"/>
                    </a:gs>
                  </a:gsLst>
                  <a:lin ang="5400000" scaled="1"/>
                </a:gradFill>
              </a:rPr>
              <a:t>کلیسای جامعه</a:t>
            </a:r>
            <a:endParaRPr lang="de-DE" sz="2800" b="1" i="0" dirty="0">
              <a:gradFill>
                <a:gsLst>
                  <a:gs pos="0">
                    <a:srgbClr val="FF0000"/>
                  </a:gs>
                  <a:gs pos="100000">
                    <a:srgbClr val="964B00"/>
                  </a:gs>
                </a:gsLst>
                <a:lin ang="5400000" scaled="1"/>
              </a:gra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234624" y="2962547"/>
            <a:ext cx="4602744" cy="32219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2700000" algn="tl" rotWithShape="0">
              <a:prstClr val="black">
                <a:alpha val="3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26286"/>
              </p:ext>
            </p:extLst>
          </p:nvPr>
        </p:nvGraphicFramePr>
        <p:xfrm>
          <a:off x="2234623" y="2962547"/>
          <a:ext cx="4602745" cy="3221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orelDRAW" r:id="rId3" imgW="4095485" imgH="2866590" progId="CorelDraw.Graphic.15">
                  <p:embed/>
                </p:oleObj>
              </mc:Choice>
              <mc:Fallback>
                <p:oleObj name="CorelDRAW" r:id="rId3" imgW="4095485" imgH="2866590" progId="CorelDraw.Graphic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34623" y="2962547"/>
                        <a:ext cx="4602745" cy="322192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Gerader Verbinder 20"/>
          <p:cNvCxnSpPr/>
          <p:nvPr/>
        </p:nvCxnSpPr>
        <p:spPr>
          <a:xfrm flipV="1">
            <a:off x="2914489" y="4168244"/>
            <a:ext cx="576064" cy="911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3490553" y="4168244"/>
            <a:ext cx="936103" cy="9361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 flipV="1">
            <a:off x="4426657" y="4384268"/>
            <a:ext cx="216024" cy="7200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>
            <a:off x="4642681" y="4384268"/>
            <a:ext cx="1656184" cy="8640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1039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-50292" y="11663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-50292" y="7647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-50292" y="14127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-50292" y="20080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-50292" y="258406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-50292" y="32129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  <a:latin typeface="Dax-Regular" panose="02000506060000020004" pitchFamily="2" charset="0"/>
              </a:rPr>
              <a:t>+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5430" y="4437112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  <a:endParaRPr lang="de-DE" sz="2800" dirty="0" smtClean="0">
              <a:solidFill>
                <a:srgbClr val="FF0000"/>
              </a:solidFill>
              <a:latin typeface="Dax-Regular" panose="02000506060000020004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5430" y="5013176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5430" y="5661248"/>
            <a:ext cx="30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Dax-Regular" panose="02000506060000020004" pitchFamily="2" charset="0"/>
              </a:rPr>
              <a:t>-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827584" y="2684441"/>
            <a:ext cx="4032448" cy="1646605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r>
              <a:rPr lang="de-DE" dirty="0" smtClean="0"/>
              <a:t>Ihr </a:t>
            </a:r>
            <a:r>
              <a:rPr lang="de-DE" dirty="0"/>
              <a:t>zwar, ihr hattet Böses gegen mich beabsichtigt; Gott aber hatte beabsichtigt, es zum Guten zu </a:t>
            </a:r>
            <a:r>
              <a:rPr lang="de-DE" dirty="0" smtClean="0"/>
              <a:t>wenden… </a:t>
            </a:r>
            <a:endParaRPr lang="de-DE" dirty="0"/>
          </a:p>
          <a:p>
            <a:pPr algn="r"/>
            <a:r>
              <a:rPr lang="de-DE" sz="1600" i="0" dirty="0" smtClean="0">
                <a:sym typeface="Wingdings" panose="05000000000000000000" pitchFamily="2" charset="2"/>
              </a:rPr>
              <a:t> </a:t>
            </a:r>
            <a:r>
              <a:rPr lang="de-DE" sz="1600" i="0" dirty="0" smtClean="0"/>
              <a:t>1. Mose 50,20</a:t>
            </a:r>
            <a:endParaRPr lang="de-DE" sz="1600" i="0" dirty="0"/>
          </a:p>
        </p:txBody>
      </p:sp>
      <p:sp>
        <p:nvSpPr>
          <p:cNvPr id="17" name="Textfeld 2"/>
          <p:cNvSpPr txBox="1"/>
          <p:nvPr/>
        </p:nvSpPr>
        <p:spPr>
          <a:xfrm>
            <a:off x="827584" y="4394428"/>
            <a:ext cx="4045742" cy="1338828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It </a:t>
            </a:r>
            <a:r>
              <a:rPr lang="en-US" sz="2000" dirty="0">
                <a:solidFill>
                  <a:srgbClr val="000000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is true that you planned to do something bad to me. But really, God was planning good things..…</a:t>
            </a:r>
            <a:endParaRPr lang="de-DE" sz="2000" dirty="0" smtClean="0">
              <a:solidFill>
                <a:srgbClr val="000000"/>
              </a:solidFill>
              <a:latin typeface="Dax-Regular" panose="02000506060000020004" pitchFamily="2" charset="0"/>
              <a:sym typeface="Wingdings" panose="05000000000000000000" pitchFamily="2" charset="2"/>
            </a:endParaRPr>
          </a:p>
          <a:p>
            <a:pPr algn="r">
              <a:spcAft>
                <a:spcPts val="600"/>
              </a:spcAft>
            </a:pPr>
            <a:r>
              <a:rPr lang="de-DE" sz="1600" dirty="0" smtClean="0">
                <a:solidFill>
                  <a:srgbClr val="000000"/>
                </a:solidFill>
                <a:latin typeface="Dax-Regular" panose="02000506060000020004" pitchFamily="2" charset="0"/>
                <a:sym typeface="Wingdings" panose="05000000000000000000" pitchFamily="2" charset="2"/>
              </a:rPr>
              <a:t> </a:t>
            </a:r>
            <a:r>
              <a:rPr lang="de-DE" sz="1600" dirty="0" smtClean="0">
                <a:solidFill>
                  <a:srgbClr val="000000"/>
                </a:solidFill>
                <a:latin typeface="Dax-Regular" panose="02000506060000020004" pitchFamily="2" charset="0"/>
              </a:rPr>
              <a:t>Genesis 50,20</a:t>
            </a:r>
            <a:endParaRPr lang="de-DE" sz="1600" i="1" dirty="0">
              <a:solidFill>
                <a:srgbClr val="000000"/>
              </a:solidFill>
              <a:latin typeface="Dax-Regular" panose="02000506060000020004" pitchFamily="2" charset="0"/>
            </a:endParaRPr>
          </a:p>
        </p:txBody>
      </p:sp>
      <p:sp>
        <p:nvSpPr>
          <p:cNvPr id="15" name="Textfeld 2"/>
          <p:cNvSpPr txBox="1"/>
          <p:nvPr/>
        </p:nvSpPr>
        <p:spPr>
          <a:xfrm>
            <a:off x="4860032" y="2696140"/>
            <a:ext cx="3960440" cy="2893100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 algn="just">
              <a:spcAft>
                <a:spcPts val="600"/>
              </a:spcAft>
              <a:defRPr sz="2000" i="1">
                <a:solidFill>
                  <a:srgbClr val="000000"/>
                </a:solidFill>
                <a:latin typeface="Dax-Regular" panose="02000506060000020004" pitchFamily="2" charset="0"/>
              </a:defRPr>
            </a:lvl1pPr>
          </a:lstStyle>
          <a:p>
            <a:pPr algn="r"/>
            <a:r>
              <a:rPr lang="ar-AE" sz="1800" dirty="0">
                <a:sym typeface="Wingdings" panose="05000000000000000000" pitchFamily="2" charset="2"/>
              </a:rPr>
              <a:t>أنتُمْ نَوَيتُمْ بِي شَرّاً، لَكِنَّ اللهَ نَوَى بِهِ خَيراً. فَقَدْ قَصَدَ اللهُ أنْ يُحَقِّقَ النَّتائِجَ الحالِيَّةَ: أنْ يُبْقِيَ عَلَى حَياةِ كَثِيرِينَ.</a:t>
            </a:r>
            <a:endParaRPr lang="de-DE" sz="1800" dirty="0" smtClean="0">
              <a:sym typeface="Wingdings" panose="05000000000000000000" pitchFamily="2" charset="2"/>
            </a:endParaRPr>
          </a:p>
          <a:p>
            <a:pPr algn="r"/>
            <a:r>
              <a:rPr lang="de-DE" sz="1600" dirty="0" smtClean="0">
                <a:sym typeface="Wingdings" panose="05000000000000000000" pitchFamily="2" charset="2"/>
              </a:rPr>
              <a:t>   20,50</a:t>
            </a:r>
            <a:r>
              <a:rPr lang="ar-AE" sz="1800" dirty="0" smtClean="0">
                <a:sym typeface="Wingdings" panose="05000000000000000000" pitchFamily="2" charset="2"/>
              </a:rPr>
              <a:t>تكوين </a:t>
            </a:r>
          </a:p>
          <a:p>
            <a:pPr algn="r"/>
            <a:endParaRPr lang="en-US" sz="1800" dirty="0" smtClean="0"/>
          </a:p>
          <a:p>
            <a:pPr algn="r"/>
            <a:r>
              <a:rPr lang="ar-AE" sz="1800" dirty="0"/>
              <a:t>درست است که شما برنامه ریزی برای انجام کاری بد به من. اما در واقع، خدا بود و برنامه ریزی چیزهای خوب .. ..</a:t>
            </a:r>
            <a:endParaRPr lang="en-US" sz="1800" dirty="0"/>
          </a:p>
          <a:p>
            <a:pPr algn="r"/>
            <a:r>
              <a:rPr lang="en-US" sz="1600" dirty="0" smtClean="0"/>
              <a:t>20 ، 50  </a:t>
            </a:r>
            <a:r>
              <a:rPr lang="en-US" sz="1800" dirty="0" err="1" smtClean="0"/>
              <a:t>پیدایش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55151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800" dirty="0" smtClean="0">
            <a:solidFill>
              <a:schemeClr val="bg1"/>
            </a:solidFill>
            <a:latin typeface="Dax-Regular" panose="02000506060000020004" pitchFamily="2" charset="0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Bildschirmpräsentation (4:3)</PresentationFormat>
  <Paragraphs>184</Paragraphs>
  <Slides>11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Dax-Regular</vt:lpstr>
      <vt:lpstr>Wingdings</vt:lpstr>
      <vt:lpstr>Arial</vt:lpstr>
      <vt:lpstr>Symbol</vt:lpstr>
      <vt:lpstr>Standarddesign</vt:lpstr>
      <vt:lpstr>CorelDRAW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GZD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Abels</dc:creator>
  <cp:lastModifiedBy>Ulrich Abels</cp:lastModifiedBy>
  <cp:revision>96</cp:revision>
  <dcterms:created xsi:type="dcterms:W3CDTF">2011-03-10T11:34:08Z</dcterms:created>
  <dcterms:modified xsi:type="dcterms:W3CDTF">2015-12-30T13:25:04Z</dcterms:modified>
</cp:coreProperties>
</file>