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71" r:id="rId3"/>
    <p:sldId id="272" r:id="rId4"/>
    <p:sldId id="278" r:id="rId5"/>
    <p:sldId id="277" r:id="rId6"/>
    <p:sldId id="268" r:id="rId7"/>
    <p:sldId id="275" r:id="rId8"/>
    <p:sldId id="279" r:id="rId9"/>
    <p:sldId id="276" r:id="rId10"/>
    <p:sldId id="287" r:id="rId11"/>
    <p:sldId id="280" r:id="rId12"/>
    <p:sldId id="283" r:id="rId13"/>
    <p:sldId id="281" r:id="rId14"/>
    <p:sldId id="284" r:id="rId15"/>
    <p:sldId id="282" r:id="rId16"/>
    <p:sldId id="285" r:id="rId17"/>
    <p:sldId id="286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ax-Regular" panose="02000506060000020004" pitchFamily="2" charset="0"/>
      <p:regular r:id="rId2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DA5800"/>
    <a:srgbClr val="D9D9D9"/>
    <a:srgbClr val="C86400"/>
    <a:srgbClr val="FE7F00"/>
    <a:srgbClr val="740000"/>
    <a:srgbClr val="964B00"/>
    <a:srgbClr val="A85400"/>
    <a:srgbClr val="58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70" autoAdjust="0"/>
  </p:normalViewPr>
  <p:slideViewPr>
    <p:cSldViewPr>
      <p:cViewPr varScale="1">
        <p:scale>
          <a:sx n="122" d="100"/>
          <a:sy n="122" d="100"/>
        </p:scale>
        <p:origin x="12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27347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8388424" y="6510536"/>
            <a:ext cx="7758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algn="r">
              <a:spcBef>
                <a:spcPct val="60000"/>
              </a:spcBef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algn="r" eaLnBrk="0" fontAlgn="base" hangingPunct="0">
              <a:spcBef>
                <a:spcPct val="6000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de-DE" altLang="de-DE" sz="900" dirty="0" smtClean="0">
                <a:solidFill>
                  <a:sysClr val="windowText" lastClr="000000"/>
                </a:solidFill>
                <a:latin typeface="Dax-Regular" panose="02000506060000020004" pitchFamily="2" charset="0"/>
                <a:sym typeface="Symbol" panose="05050102010706020507" pitchFamily="18" charset="2"/>
              </a:rPr>
              <a:t> GZD 2015</a:t>
            </a:r>
            <a:endParaRPr lang="de-DE" altLang="de-DE" sz="900" dirty="0" smtClean="0">
              <a:solidFill>
                <a:sysClr val="windowText" lastClr="000000"/>
              </a:solidFill>
              <a:latin typeface="Dax-Regular" panose="02000506060000020004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6231277"/>
            <a:ext cx="861080" cy="294067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hteck 1"/>
          <p:cNvSpPr/>
          <p:nvPr userDrawn="1"/>
        </p:nvSpPr>
        <p:spPr>
          <a:xfrm>
            <a:off x="251520" y="116632"/>
            <a:ext cx="86409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divo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4800" b="1" i="1" cap="none" spc="0" dirty="0" smtClean="0">
                <a:ln/>
                <a:gradFill flip="none" rotWithShape="1">
                  <a:gsLst>
                    <a:gs pos="49000">
                      <a:srgbClr val="FFC000"/>
                    </a:gs>
                    <a:gs pos="0">
                      <a:srgbClr val="C86400"/>
                    </a:gs>
                    <a:gs pos="54000">
                      <a:srgbClr val="C864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Seine Geschichte mit uns</a:t>
            </a:r>
          </a:p>
          <a:p>
            <a:pPr algn="ctr"/>
            <a:r>
              <a:rPr lang="de-DE" sz="3600" b="1" i="1" cap="none" spc="0" dirty="0" smtClean="0">
                <a:ln/>
                <a:gradFill flip="none" rotWithShape="1">
                  <a:gsLst>
                    <a:gs pos="49000">
                      <a:srgbClr val="FFC000"/>
                    </a:gs>
                    <a:gs pos="0">
                      <a:srgbClr val="C86400"/>
                    </a:gs>
                    <a:gs pos="54000">
                      <a:srgbClr val="C864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His (God‘s) history with us</a:t>
            </a:r>
          </a:p>
          <a:p>
            <a:pPr algn="ctr"/>
            <a:r>
              <a:rPr lang="ar-AE" sz="3600" b="1" i="1" cap="none" spc="0" dirty="0" smtClean="0">
                <a:ln/>
                <a:gradFill flip="none" rotWithShape="1">
                  <a:gsLst>
                    <a:gs pos="49000">
                      <a:srgbClr val="FFC000"/>
                    </a:gs>
                    <a:gs pos="0">
                      <a:srgbClr val="C86400"/>
                    </a:gs>
                    <a:gs pos="54000">
                      <a:srgbClr val="C864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تاریخ ( خدا) خود را با ما</a:t>
            </a:r>
            <a:r>
              <a:rPr lang="en-US" sz="3600" b="1" i="1" cap="none" spc="0" dirty="0" smtClean="0">
                <a:ln/>
                <a:gradFill flip="none" rotWithShape="1">
                  <a:gsLst>
                    <a:gs pos="49000">
                      <a:srgbClr val="FFC000"/>
                    </a:gs>
                    <a:gs pos="0">
                      <a:srgbClr val="C86400"/>
                    </a:gs>
                    <a:gs pos="54000">
                      <a:srgbClr val="C864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    </a:t>
            </a:r>
            <a:r>
              <a:rPr lang="ar-AE" sz="3600" b="1" i="1" cap="none" spc="0" dirty="0" smtClean="0">
                <a:ln/>
                <a:gradFill flip="none" rotWithShape="1">
                  <a:gsLst>
                    <a:gs pos="49000">
                      <a:srgbClr val="FFC000"/>
                    </a:gs>
                    <a:gs pos="0">
                      <a:srgbClr val="C86400"/>
                    </a:gs>
                    <a:gs pos="54000">
                      <a:srgbClr val="C864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تاريخه ( الله ) معنا</a:t>
            </a:r>
            <a:endParaRPr lang="de-DE" sz="3600" b="1" i="1" cap="none" spc="0" dirty="0">
              <a:ln/>
              <a:gradFill flip="none" rotWithShape="1">
                <a:gsLst>
                  <a:gs pos="49000">
                    <a:srgbClr val="FFC000"/>
                  </a:gs>
                  <a:gs pos="0">
                    <a:srgbClr val="C86400"/>
                  </a:gs>
                  <a:gs pos="54000">
                    <a:srgbClr val="C86400"/>
                  </a:gs>
                  <a:gs pos="100000">
                    <a:srgbClr val="FFC0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/>
          <p:cNvSpPr txBox="1"/>
          <p:nvPr/>
        </p:nvSpPr>
        <p:spPr>
          <a:xfrm>
            <a:off x="4052096" y="2132856"/>
            <a:ext cx="4984400" cy="1138773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ist meine Aufgabe? </a:t>
            </a:r>
          </a:p>
          <a:p>
            <a:pPr algn="r">
              <a:spcBef>
                <a:spcPts val="0"/>
              </a:spcBef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What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is my task?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 </a:t>
            </a:r>
            <a:r>
              <a:rPr lang="ar-AE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هي مهمتي ؟وظیفه من چیست</a:t>
            </a:r>
            <a:r>
              <a:rPr lang="ar-AE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؟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2112467"/>
            <a:ext cx="3744415" cy="163121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Und was erwartet man von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jemand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, dem eine Aufgabe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anvertraut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ist? Man erwartet, dass er sie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zuverlässig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ausführt</a:t>
            </a:r>
            <a:r>
              <a:rPr lang="de-DE" sz="24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  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Korinther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251520" y="4784462"/>
            <a:ext cx="3764065" cy="72327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ثُمَّ يُسْأَلُ فِي الْوُكَلاَءِ لِكَيْ يُوجَدَ الإِنْسَانُ أَمِيناً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en-US" sz="2000" i="1" dirty="0" smtClean="0">
              <a:solidFill>
                <a:srgbClr val="000000"/>
              </a:solidFill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/>
              <a:t>2,4 </a:t>
            </a:r>
            <a:r>
              <a:rPr lang="en-US" sz="1600" dirty="0" err="1"/>
              <a:t>كورنثوس</a:t>
            </a:r>
            <a:r>
              <a:rPr lang="en-US" sz="1600" dirty="0"/>
              <a:t> 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1" name="Textfeld 2"/>
          <p:cNvSpPr txBox="1"/>
          <p:nvPr/>
        </p:nvSpPr>
        <p:spPr>
          <a:xfrm>
            <a:off x="251658" y="5566301"/>
            <a:ext cx="3744277" cy="103105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علاوه بر آن در مباشرین که وفادار پیدا شده مورد نیاز است.</a:t>
            </a:r>
            <a:endParaRPr lang="de-DE" sz="2000" dirty="0" smtClean="0">
              <a:solidFill>
                <a:srgbClr val="000000"/>
              </a:solidFill>
              <a:latin typeface="Dax-Regular" panose="02000506060000020004" pitchFamily="2" charset="0"/>
              <a:sym typeface="Wingdings" panose="05000000000000000000" pitchFamily="2" charset="2"/>
            </a:endParaRPr>
          </a:p>
          <a:p>
            <a:pPr algn="r"/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 smtClean="0"/>
              <a:t>2,4  </a:t>
            </a:r>
            <a:r>
              <a:rPr lang="en-US" sz="1600" dirty="0" err="1"/>
              <a:t>قرنتیان</a:t>
            </a:r>
            <a:r>
              <a:rPr lang="en-US" sz="1600" dirty="0"/>
              <a:t>  1</a:t>
            </a:r>
          </a:p>
        </p:txBody>
      </p:sp>
      <p:sp>
        <p:nvSpPr>
          <p:cNvPr id="12" name="Textfeld 2"/>
          <p:cNvSpPr txBox="1"/>
          <p:nvPr/>
        </p:nvSpPr>
        <p:spPr>
          <a:xfrm>
            <a:off x="251520" y="3717032"/>
            <a:ext cx="3744415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Moreover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it is required in stewards that one be found faithful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	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          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Corinthians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pic>
        <p:nvPicPr>
          <p:cNvPr id="4098" name="Picture 2" descr="http://www.abenteuer-schatzsuche.de/images/product_images/popup_images/78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12069"/>
            <a:ext cx="3390900" cy="320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7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/>
          <p:cNvSpPr txBox="1"/>
          <p:nvPr/>
        </p:nvSpPr>
        <p:spPr>
          <a:xfrm>
            <a:off x="4052096" y="2132856"/>
            <a:ext cx="4984400" cy="2185214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ist meine Aufgabe? </a:t>
            </a:r>
          </a:p>
          <a:p>
            <a:pPr algn="r">
              <a:spcBef>
                <a:spcPts val="0"/>
              </a:spcBef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What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is my task?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 </a:t>
            </a:r>
            <a:r>
              <a:rPr lang="ar-AE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هي مهمتي ؟وظیفه من چیست؟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Kenne ich die Grenzen? </a:t>
            </a:r>
          </a:p>
          <a:p>
            <a:pPr algn="r">
              <a:spcBef>
                <a:spcPts val="0"/>
              </a:spcBef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Do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I know the borders?</a:t>
            </a: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أعرف حدود ؟ هنوز از مرز دانید؟ 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2112467"/>
            <a:ext cx="3744415" cy="163121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Und was erwartet man von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jemand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, dem eine Aufgabe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anvertraut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ist? Man erwartet, dass er sie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zuverlässig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ausführt</a:t>
            </a:r>
            <a:r>
              <a:rPr lang="de-DE" sz="24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  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Korinther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251520" y="4784462"/>
            <a:ext cx="3764065" cy="72327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ثُمَّ يُسْأَلُ فِي الْوُكَلاَءِ لِكَيْ يُوجَدَ الإِنْسَانُ أَمِيناً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en-US" sz="2000" i="1" dirty="0" smtClean="0">
              <a:solidFill>
                <a:srgbClr val="000000"/>
              </a:solidFill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/>
              <a:t>2,4 </a:t>
            </a:r>
            <a:r>
              <a:rPr lang="en-US" sz="1600" dirty="0" err="1"/>
              <a:t>كورنثوس</a:t>
            </a:r>
            <a:r>
              <a:rPr lang="en-US" sz="1600" dirty="0"/>
              <a:t> 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1" name="Textfeld 2"/>
          <p:cNvSpPr txBox="1"/>
          <p:nvPr/>
        </p:nvSpPr>
        <p:spPr>
          <a:xfrm>
            <a:off x="251658" y="5566301"/>
            <a:ext cx="3744277" cy="103105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علاوه بر آن در مباشرین که وفادار پیدا شده مورد نیاز است.</a:t>
            </a:r>
            <a:endParaRPr lang="de-DE" sz="2000" dirty="0" smtClean="0">
              <a:solidFill>
                <a:srgbClr val="000000"/>
              </a:solidFill>
              <a:latin typeface="Dax-Regular" panose="02000506060000020004" pitchFamily="2" charset="0"/>
              <a:sym typeface="Wingdings" panose="05000000000000000000" pitchFamily="2" charset="2"/>
            </a:endParaRPr>
          </a:p>
          <a:p>
            <a:pPr algn="r"/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 smtClean="0"/>
              <a:t>2,4  </a:t>
            </a:r>
            <a:r>
              <a:rPr lang="en-US" sz="1600" dirty="0" err="1"/>
              <a:t>قرنتیان</a:t>
            </a:r>
            <a:r>
              <a:rPr lang="en-US" sz="1600" dirty="0"/>
              <a:t>  1</a:t>
            </a:r>
          </a:p>
        </p:txBody>
      </p:sp>
      <p:sp>
        <p:nvSpPr>
          <p:cNvPr id="12" name="Textfeld 2"/>
          <p:cNvSpPr txBox="1"/>
          <p:nvPr/>
        </p:nvSpPr>
        <p:spPr>
          <a:xfrm>
            <a:off x="251520" y="3717032"/>
            <a:ext cx="3744415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Moreover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it is required in stewards that one be found faithful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	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          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Corinthians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86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/>
          <p:cNvSpPr txBox="1"/>
          <p:nvPr/>
        </p:nvSpPr>
        <p:spPr>
          <a:xfrm>
            <a:off x="4052096" y="2132856"/>
            <a:ext cx="4984400" cy="2185214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ist meine Aufgabe? </a:t>
            </a:r>
          </a:p>
          <a:p>
            <a:pPr algn="r">
              <a:spcBef>
                <a:spcPts val="0"/>
              </a:spcBef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What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is my task?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 </a:t>
            </a:r>
            <a:r>
              <a:rPr lang="ar-AE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هي مهمتي ؟وظیفه من چیست؟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Kenne ich die Grenzen? </a:t>
            </a:r>
          </a:p>
          <a:p>
            <a:pPr algn="r">
              <a:spcBef>
                <a:spcPts val="0"/>
              </a:spcBef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Do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I know the borders?</a:t>
            </a: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أعرف حدود ؟ هنوز از مرز دانید؟ 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2112467"/>
            <a:ext cx="3744415" cy="163121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Und was erwartet man von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jemand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, dem eine Aufgabe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anvertraut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ist? Man erwartet, dass er sie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zuverlässig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ausführt</a:t>
            </a:r>
            <a:r>
              <a:rPr lang="de-DE" sz="24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  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Korinther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251520" y="4784462"/>
            <a:ext cx="3764065" cy="72327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ثُمَّ يُسْأَلُ فِي الْوُكَلاَءِ لِكَيْ يُوجَدَ الإِنْسَانُ أَمِيناً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en-US" sz="2000" i="1" dirty="0" smtClean="0">
              <a:solidFill>
                <a:srgbClr val="000000"/>
              </a:solidFill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/>
              <a:t>2,4 </a:t>
            </a:r>
            <a:r>
              <a:rPr lang="en-US" sz="1600" dirty="0" err="1"/>
              <a:t>كورنثوس</a:t>
            </a:r>
            <a:r>
              <a:rPr lang="en-US" sz="1600" dirty="0"/>
              <a:t> 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1" name="Textfeld 2"/>
          <p:cNvSpPr txBox="1"/>
          <p:nvPr/>
        </p:nvSpPr>
        <p:spPr>
          <a:xfrm>
            <a:off x="251658" y="5566301"/>
            <a:ext cx="3744277" cy="103105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علاوه بر آن در مباشرین که وفادار پیدا شده مورد نیاز است.</a:t>
            </a:r>
            <a:endParaRPr lang="de-DE" sz="2000" dirty="0" smtClean="0">
              <a:solidFill>
                <a:srgbClr val="000000"/>
              </a:solidFill>
              <a:latin typeface="Dax-Regular" panose="02000506060000020004" pitchFamily="2" charset="0"/>
              <a:sym typeface="Wingdings" panose="05000000000000000000" pitchFamily="2" charset="2"/>
            </a:endParaRPr>
          </a:p>
          <a:p>
            <a:pPr algn="r"/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 smtClean="0"/>
              <a:t>2,4  </a:t>
            </a:r>
            <a:r>
              <a:rPr lang="en-US" sz="1600" dirty="0" err="1"/>
              <a:t>قرنتیان</a:t>
            </a:r>
            <a:r>
              <a:rPr lang="en-US" sz="1600" dirty="0"/>
              <a:t>  1</a:t>
            </a:r>
          </a:p>
        </p:txBody>
      </p:sp>
      <p:sp>
        <p:nvSpPr>
          <p:cNvPr id="12" name="Textfeld 2"/>
          <p:cNvSpPr txBox="1"/>
          <p:nvPr/>
        </p:nvSpPr>
        <p:spPr>
          <a:xfrm>
            <a:off x="251520" y="3717032"/>
            <a:ext cx="3744415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Moreover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it is required in stewards that one be found faithful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	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          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Corinthians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pic>
        <p:nvPicPr>
          <p:cNvPr id="1026" name="Picture 2" descr="http://www.wn.de/var/storage/images/wn/startseite/muensterland/2012/08/vermutliches-gewaltverbrechen-frauenleiche-in-einem-ausgebrannten-auto-entdeckt/31565544-4-ger-DE/Vermutliches-Gewaltverbrechen-Frauenleiche-in-einem-ausgebrannten-Auto-entdeckt1_image_630_420f_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3984526" cy="2548832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81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/>
          <p:cNvSpPr txBox="1"/>
          <p:nvPr/>
        </p:nvSpPr>
        <p:spPr>
          <a:xfrm>
            <a:off x="4052096" y="2132856"/>
            <a:ext cx="4984400" cy="2923877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ist meine Aufgabe? </a:t>
            </a:r>
          </a:p>
          <a:p>
            <a:pPr algn="r">
              <a:spcBef>
                <a:spcPts val="0"/>
              </a:spcBef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What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is my task?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 </a:t>
            </a:r>
            <a:r>
              <a:rPr lang="ar-AE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هي مهمتي ؟وظیفه من چیست؟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Kenne ich die Grenzen? </a:t>
            </a:r>
          </a:p>
          <a:p>
            <a:pPr algn="r">
              <a:spcBef>
                <a:spcPts val="0"/>
              </a:spcBef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Do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I know the borders?</a:t>
            </a: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أعرف حدود ؟ هنوز از مرز دانید؟ 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Fülle ich sie aus?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Do I fill them?</a:t>
            </a: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يمكنني ملئها ؟ آیا من آنها را پر کنید ؟ </a:t>
            </a:r>
            <a:r>
              <a:rPr lang="de-D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2112467"/>
            <a:ext cx="3744415" cy="163121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Und was erwartet man von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jemand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, dem eine Aufgabe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anvertraut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ist? Man erwartet, dass er sie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zuverlässig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ausführt</a:t>
            </a:r>
            <a:r>
              <a:rPr lang="de-DE" sz="24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  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Korinther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251520" y="4784462"/>
            <a:ext cx="3764065" cy="72327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ثُمَّ يُسْأَلُ فِي الْوُكَلاَءِ لِكَيْ يُوجَدَ الإِنْسَانُ أَمِيناً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en-US" sz="2000" i="1" dirty="0" smtClean="0">
              <a:solidFill>
                <a:srgbClr val="000000"/>
              </a:solidFill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/>
              <a:t>2,4 </a:t>
            </a:r>
            <a:r>
              <a:rPr lang="en-US" sz="1600" dirty="0" err="1"/>
              <a:t>كورنثوس</a:t>
            </a:r>
            <a:r>
              <a:rPr lang="en-US" sz="1600" dirty="0"/>
              <a:t> 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1" name="Textfeld 2"/>
          <p:cNvSpPr txBox="1"/>
          <p:nvPr/>
        </p:nvSpPr>
        <p:spPr>
          <a:xfrm>
            <a:off x="251658" y="5566301"/>
            <a:ext cx="3744277" cy="103105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علاوه بر آن در مباشرین که وفادار پیدا شده مورد نیاز است.</a:t>
            </a:r>
            <a:endParaRPr lang="de-DE" sz="2000" dirty="0" smtClean="0">
              <a:solidFill>
                <a:srgbClr val="000000"/>
              </a:solidFill>
              <a:latin typeface="Dax-Regular" panose="02000506060000020004" pitchFamily="2" charset="0"/>
              <a:sym typeface="Wingdings" panose="05000000000000000000" pitchFamily="2" charset="2"/>
            </a:endParaRPr>
          </a:p>
          <a:p>
            <a:pPr algn="r"/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 smtClean="0"/>
              <a:t>2,4  </a:t>
            </a:r>
            <a:r>
              <a:rPr lang="en-US" sz="1600" dirty="0" err="1"/>
              <a:t>قرنتیان</a:t>
            </a:r>
            <a:r>
              <a:rPr lang="en-US" sz="1600" dirty="0"/>
              <a:t>  1</a:t>
            </a:r>
          </a:p>
        </p:txBody>
      </p:sp>
      <p:sp>
        <p:nvSpPr>
          <p:cNvPr id="12" name="Textfeld 2"/>
          <p:cNvSpPr txBox="1"/>
          <p:nvPr/>
        </p:nvSpPr>
        <p:spPr>
          <a:xfrm>
            <a:off x="251520" y="3717032"/>
            <a:ext cx="3744415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Moreover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it is required in stewards that one be found faithful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	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          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Corinthians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33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/>
          <p:cNvSpPr txBox="1"/>
          <p:nvPr/>
        </p:nvSpPr>
        <p:spPr>
          <a:xfrm>
            <a:off x="4052096" y="2132856"/>
            <a:ext cx="4984400" cy="2923877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ist meine Aufgabe? </a:t>
            </a:r>
          </a:p>
          <a:p>
            <a:pPr algn="r">
              <a:spcBef>
                <a:spcPts val="0"/>
              </a:spcBef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What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is my task?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 </a:t>
            </a:r>
            <a:r>
              <a:rPr lang="ar-AE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هي مهمتي ؟وظیفه من چیست؟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Kenne ich die Grenzen? </a:t>
            </a:r>
          </a:p>
          <a:p>
            <a:pPr algn="r">
              <a:spcBef>
                <a:spcPts val="0"/>
              </a:spcBef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Do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I know the borders?</a:t>
            </a: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أعرف حدود ؟ هنوز از مرز دانید؟ 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Fülle ich sie aus?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Do I fill them?</a:t>
            </a: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يمكنني ملئها ؟ آیا من آنها را پر کنید ؟ </a:t>
            </a:r>
            <a:r>
              <a:rPr lang="de-D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2112467"/>
            <a:ext cx="3744415" cy="163121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Und was erwartet man von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jemand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, dem eine Aufgabe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anvertraut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ist? Man erwartet, dass er sie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zuverlässig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ausführt</a:t>
            </a:r>
            <a:r>
              <a:rPr lang="de-DE" sz="24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  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Korinther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251520" y="4784462"/>
            <a:ext cx="3764065" cy="72327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ثُمَّ يُسْأَلُ فِي الْوُكَلاَءِ لِكَيْ يُوجَدَ الإِنْسَانُ أَمِيناً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en-US" sz="2000" i="1" dirty="0" smtClean="0">
              <a:solidFill>
                <a:srgbClr val="000000"/>
              </a:solidFill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/>
              <a:t>2,4 </a:t>
            </a:r>
            <a:r>
              <a:rPr lang="en-US" sz="1600" dirty="0" err="1"/>
              <a:t>كورنثوس</a:t>
            </a:r>
            <a:r>
              <a:rPr lang="en-US" sz="1600" dirty="0"/>
              <a:t> 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1" name="Textfeld 2"/>
          <p:cNvSpPr txBox="1"/>
          <p:nvPr/>
        </p:nvSpPr>
        <p:spPr>
          <a:xfrm>
            <a:off x="251658" y="5566301"/>
            <a:ext cx="3744277" cy="103105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علاوه بر آن در مباشرین که وفادار پیدا شده مورد نیاز است.</a:t>
            </a:r>
            <a:endParaRPr lang="de-DE" sz="2000" dirty="0" smtClean="0">
              <a:solidFill>
                <a:srgbClr val="000000"/>
              </a:solidFill>
              <a:latin typeface="Dax-Regular" panose="02000506060000020004" pitchFamily="2" charset="0"/>
              <a:sym typeface="Wingdings" panose="05000000000000000000" pitchFamily="2" charset="2"/>
            </a:endParaRPr>
          </a:p>
          <a:p>
            <a:pPr algn="r"/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 smtClean="0"/>
              <a:t>2,4  </a:t>
            </a:r>
            <a:r>
              <a:rPr lang="en-US" sz="1600" dirty="0" err="1"/>
              <a:t>قرنتیان</a:t>
            </a:r>
            <a:r>
              <a:rPr lang="en-US" sz="1600" dirty="0"/>
              <a:t>  1</a:t>
            </a:r>
          </a:p>
        </p:txBody>
      </p:sp>
      <p:sp>
        <p:nvSpPr>
          <p:cNvPr id="12" name="Textfeld 2"/>
          <p:cNvSpPr txBox="1"/>
          <p:nvPr/>
        </p:nvSpPr>
        <p:spPr>
          <a:xfrm>
            <a:off x="251520" y="3717032"/>
            <a:ext cx="3744415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Moreover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it is required in stewards that one be found faithful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	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          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Corinthians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pic>
        <p:nvPicPr>
          <p:cNvPr id="13" name="Picture 2" descr="https://c1.staticflickr.com/3/2377/5796120123_9ab782f9b1_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096789"/>
            <a:ext cx="3984527" cy="2988395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15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2112467"/>
            <a:ext cx="3744415" cy="163121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Und was erwartet man von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jemand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, dem eine Aufgabe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anvertraut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ist? Man erwartet, dass er sie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zuverlässig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ausführt</a:t>
            </a:r>
            <a:r>
              <a:rPr lang="de-DE" sz="24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  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Korinther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5" name="Textfeld 2"/>
          <p:cNvSpPr txBox="1"/>
          <p:nvPr/>
        </p:nvSpPr>
        <p:spPr>
          <a:xfrm>
            <a:off x="251520" y="4784462"/>
            <a:ext cx="3764065" cy="72327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ثُمَّ يُسْأَلُ فِي الْوُكَلاَءِ لِكَيْ يُوجَدَ الإِنْسَانُ أَمِيناً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en-US" sz="2000" i="1" dirty="0" smtClean="0">
              <a:solidFill>
                <a:srgbClr val="000000"/>
              </a:solidFill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/>
              <a:t>2,4 </a:t>
            </a:r>
            <a:r>
              <a:rPr lang="en-US" sz="1600" dirty="0" err="1"/>
              <a:t>كورنثوس</a:t>
            </a:r>
            <a:r>
              <a:rPr lang="en-US" sz="1600" dirty="0"/>
              <a:t> 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6" name="Textfeld 2"/>
          <p:cNvSpPr txBox="1"/>
          <p:nvPr/>
        </p:nvSpPr>
        <p:spPr>
          <a:xfrm>
            <a:off x="251658" y="5566301"/>
            <a:ext cx="3744277" cy="103105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علاوه بر آن در مباشرین که وفادار پیدا شده مورد نیاز است.</a:t>
            </a:r>
            <a:endParaRPr lang="de-DE" sz="2000" dirty="0" smtClean="0">
              <a:solidFill>
                <a:srgbClr val="000000"/>
              </a:solidFill>
              <a:latin typeface="Dax-Regular" panose="02000506060000020004" pitchFamily="2" charset="0"/>
              <a:sym typeface="Wingdings" panose="05000000000000000000" pitchFamily="2" charset="2"/>
            </a:endParaRPr>
          </a:p>
          <a:p>
            <a:pPr algn="r"/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 smtClean="0"/>
              <a:t>2,4  </a:t>
            </a:r>
            <a:r>
              <a:rPr lang="en-US" sz="1600" dirty="0" err="1"/>
              <a:t>قرنتیان</a:t>
            </a:r>
            <a:r>
              <a:rPr lang="en-US" sz="1600" dirty="0"/>
              <a:t>  1</a:t>
            </a:r>
          </a:p>
        </p:txBody>
      </p:sp>
      <p:sp>
        <p:nvSpPr>
          <p:cNvPr id="7" name="Textfeld 1"/>
          <p:cNvSpPr txBox="1"/>
          <p:nvPr/>
        </p:nvSpPr>
        <p:spPr>
          <a:xfrm>
            <a:off x="4052096" y="2132856"/>
            <a:ext cx="4984400" cy="3970318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ist meine Aufgabe? </a:t>
            </a:r>
          </a:p>
          <a:p>
            <a:pPr algn="r">
              <a:spcBef>
                <a:spcPts val="0"/>
              </a:spcBef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What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is my task?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 </a:t>
            </a:r>
            <a:r>
              <a:rPr lang="ar-AE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هي مهمتي ؟وظیفه من چیست؟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Kenne ich die Grenzen? </a:t>
            </a:r>
          </a:p>
          <a:p>
            <a:pPr algn="r">
              <a:spcBef>
                <a:spcPts val="0"/>
              </a:spcBef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Do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I know the borders?</a:t>
            </a: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أعرف حدود ؟ هنوز از مرز دانید؟ 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Fülle ich sie aus?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Do I fill them?</a:t>
            </a: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يمكنني ملئها ؟ آیا من آنها را پر کنید ؟ </a:t>
            </a:r>
            <a:r>
              <a:rPr lang="de-D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Bin ich mit meinem Platz versöhnt?</a:t>
            </a:r>
          </a:p>
          <a:p>
            <a:pPr algn="r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Am I reconciled with my position?</a:t>
            </a:r>
            <a:endParaRPr 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أنا التوفيق بين موقفي ؟  من با سمت من آشتی ؟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251520" y="3717032"/>
            <a:ext cx="3744415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Moreover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it is required in stewards that one be found faithful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	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          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Corinthians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74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2112467"/>
            <a:ext cx="3744415" cy="163121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Und was erwartet man von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jemand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, dem eine Aufgabe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anvertraut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ist? Man erwartet, dass er sie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zuverlässig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ausführt</a:t>
            </a:r>
            <a:r>
              <a:rPr lang="de-DE" sz="24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  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Korinther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5" name="Textfeld 2"/>
          <p:cNvSpPr txBox="1"/>
          <p:nvPr/>
        </p:nvSpPr>
        <p:spPr>
          <a:xfrm>
            <a:off x="251520" y="4784462"/>
            <a:ext cx="3764065" cy="72327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ثُمَّ يُسْأَلُ فِي الْوُكَلاَءِ لِكَيْ يُوجَدَ الإِنْسَانُ أَمِيناً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en-US" sz="2000" i="1" dirty="0" smtClean="0">
              <a:solidFill>
                <a:srgbClr val="000000"/>
              </a:solidFill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/>
              <a:t>2,4 </a:t>
            </a:r>
            <a:r>
              <a:rPr lang="en-US" sz="1600" dirty="0" err="1"/>
              <a:t>كورنثوس</a:t>
            </a:r>
            <a:r>
              <a:rPr lang="en-US" sz="1600" dirty="0"/>
              <a:t> 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6" name="Textfeld 2"/>
          <p:cNvSpPr txBox="1"/>
          <p:nvPr/>
        </p:nvSpPr>
        <p:spPr>
          <a:xfrm>
            <a:off x="251658" y="5566301"/>
            <a:ext cx="3744277" cy="103105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علاوه بر آن در مباشرین که وفادار پیدا شده مورد نیاز است.</a:t>
            </a:r>
            <a:endParaRPr lang="de-DE" sz="2000" dirty="0" smtClean="0">
              <a:solidFill>
                <a:srgbClr val="000000"/>
              </a:solidFill>
              <a:latin typeface="Dax-Regular" panose="02000506060000020004" pitchFamily="2" charset="0"/>
              <a:sym typeface="Wingdings" panose="05000000000000000000" pitchFamily="2" charset="2"/>
            </a:endParaRPr>
          </a:p>
          <a:p>
            <a:pPr algn="r"/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 smtClean="0"/>
              <a:t>2,4  </a:t>
            </a:r>
            <a:r>
              <a:rPr lang="en-US" sz="1600" dirty="0" err="1"/>
              <a:t>قرنتیان</a:t>
            </a:r>
            <a:r>
              <a:rPr lang="en-US" sz="1600" dirty="0"/>
              <a:t>  1</a:t>
            </a:r>
          </a:p>
        </p:txBody>
      </p:sp>
      <p:sp>
        <p:nvSpPr>
          <p:cNvPr id="7" name="Textfeld 1"/>
          <p:cNvSpPr txBox="1"/>
          <p:nvPr/>
        </p:nvSpPr>
        <p:spPr>
          <a:xfrm>
            <a:off x="4052096" y="2132856"/>
            <a:ext cx="4984400" cy="3970318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ist meine Aufgabe? </a:t>
            </a:r>
          </a:p>
          <a:p>
            <a:pPr algn="r">
              <a:spcBef>
                <a:spcPts val="0"/>
              </a:spcBef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What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is my task?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 </a:t>
            </a:r>
            <a:r>
              <a:rPr lang="ar-AE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هي مهمتي ؟وظیفه من چیست؟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Kenne ich die Grenzen? </a:t>
            </a:r>
          </a:p>
          <a:p>
            <a:pPr algn="r">
              <a:spcBef>
                <a:spcPts val="0"/>
              </a:spcBef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Do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I know the borders?</a:t>
            </a: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أعرف حدود ؟ هنوز از مرز دانید؟ 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Fülle ich sie aus?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Do I fill them?</a:t>
            </a: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يمكنني ملئها ؟ آیا من آنها را پر کنید ؟ </a:t>
            </a:r>
            <a:r>
              <a:rPr lang="de-D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Bin ich mit meinem Platz versöhnt?</a:t>
            </a:r>
          </a:p>
          <a:p>
            <a:pPr algn="r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Am I reconciled with my position?</a:t>
            </a:r>
            <a:endParaRPr 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أنا التوفيق بين موقفي ؟  من با سمت من آشتی ؟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251520" y="3717032"/>
            <a:ext cx="3744415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Moreover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it is required in stewards that one be found faithful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	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          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Corinthians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pic>
        <p:nvPicPr>
          <p:cNvPr id="8" name="Picture 2" descr="http://i.auto-bild.de/ir_img/1/2/0/2/3/0/7/Hobby-Siesta-V65-GE-V-Eidition-560x373-71a324aad5cc2e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071918"/>
            <a:ext cx="3984527" cy="265398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83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2112467"/>
            <a:ext cx="3744415" cy="163121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Und was erwartet man von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jemand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, dem eine Aufgabe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anvertraut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ist? Man erwartet, dass er sie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zuverlässig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ausführt</a:t>
            </a:r>
            <a:r>
              <a:rPr lang="de-DE" sz="24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  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Korinther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5" name="Textfeld 2"/>
          <p:cNvSpPr txBox="1"/>
          <p:nvPr/>
        </p:nvSpPr>
        <p:spPr>
          <a:xfrm>
            <a:off x="251520" y="4784462"/>
            <a:ext cx="3764065" cy="72327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ثُمَّ يُسْأَلُ فِي الْوُكَلاَءِ لِكَيْ يُوجَدَ الإِنْسَانُ أَمِيناً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en-US" sz="2000" i="1" dirty="0" smtClean="0">
              <a:solidFill>
                <a:srgbClr val="000000"/>
              </a:solidFill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/>
              <a:t>2,4 </a:t>
            </a:r>
            <a:r>
              <a:rPr lang="en-US" sz="1600" dirty="0" err="1"/>
              <a:t>كورنثوس</a:t>
            </a:r>
            <a:r>
              <a:rPr lang="en-US" sz="1600" dirty="0"/>
              <a:t> 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6" name="Textfeld 2"/>
          <p:cNvSpPr txBox="1"/>
          <p:nvPr/>
        </p:nvSpPr>
        <p:spPr>
          <a:xfrm>
            <a:off x="251658" y="5566301"/>
            <a:ext cx="3744277" cy="103105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علاوه بر آن در مباشرین که وفادار پیدا شده مورد نیاز است.</a:t>
            </a:r>
            <a:endParaRPr lang="de-DE" sz="2000" dirty="0" smtClean="0">
              <a:solidFill>
                <a:srgbClr val="000000"/>
              </a:solidFill>
              <a:latin typeface="Dax-Regular" panose="02000506060000020004" pitchFamily="2" charset="0"/>
              <a:sym typeface="Wingdings" panose="05000000000000000000" pitchFamily="2" charset="2"/>
            </a:endParaRPr>
          </a:p>
          <a:p>
            <a:pPr algn="r"/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 smtClean="0"/>
              <a:t>2,4  </a:t>
            </a:r>
            <a:r>
              <a:rPr lang="en-US" sz="1600" dirty="0" err="1"/>
              <a:t>قرنتیان</a:t>
            </a:r>
            <a:r>
              <a:rPr lang="en-US" sz="1600" dirty="0"/>
              <a:t>  1</a:t>
            </a:r>
          </a:p>
        </p:txBody>
      </p:sp>
      <p:sp>
        <p:nvSpPr>
          <p:cNvPr id="7" name="Textfeld 1"/>
          <p:cNvSpPr txBox="1"/>
          <p:nvPr/>
        </p:nvSpPr>
        <p:spPr>
          <a:xfrm>
            <a:off x="4052096" y="2132856"/>
            <a:ext cx="4984400" cy="3970318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ist meine Aufgabe? </a:t>
            </a:r>
          </a:p>
          <a:p>
            <a:pPr algn="r">
              <a:spcBef>
                <a:spcPts val="0"/>
              </a:spcBef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What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is my task?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 </a:t>
            </a:r>
            <a:r>
              <a:rPr lang="ar-AE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هي مهمتي ؟وظیفه من چیست؟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Kenne ich die Grenzen? </a:t>
            </a:r>
          </a:p>
          <a:p>
            <a:pPr algn="r">
              <a:spcBef>
                <a:spcPts val="0"/>
              </a:spcBef>
            </a:pP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Do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I know the borders?</a:t>
            </a: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أعرف حدود ؟ هنوز از مرز دانید؟ 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Fülle ich sie aus? </a:t>
            </a:r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Do I fill them?</a:t>
            </a: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يمكنني ملئها ؟ آیا من آنها را پر کنید ؟ </a:t>
            </a:r>
            <a:r>
              <a:rPr lang="de-D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Bin ich mit meinem Platz versöhnt?</a:t>
            </a:r>
          </a:p>
          <a:p>
            <a:pPr algn="r"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Am I reconciled with my position?</a:t>
            </a:r>
            <a:endParaRPr 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  <a:p>
            <a:pPr algn="r">
              <a:spcBef>
                <a:spcPts val="0"/>
              </a:spcBef>
            </a:pP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أنا التوفيق بين موقفي ؟  من با سمت من آشتی ؟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251520" y="3717032"/>
            <a:ext cx="3744415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Moreover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it is required in stewards that one be found faithful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	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          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Corinthians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71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2204864"/>
            <a:ext cx="4464496" cy="256993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Und Gott sprach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zu Abram: Ganz gewiss sollst du wissen, dass deine </a:t>
            </a:r>
            <a:r>
              <a:rPr lang="de-DE" sz="2000" i="1" dirty="0" err="1" smtClean="0">
                <a:solidFill>
                  <a:srgbClr val="000000"/>
                </a:solidFill>
                <a:latin typeface="Dax-Regular" panose="02000506060000020004" pitchFamily="2" charset="0"/>
              </a:rPr>
              <a:t>Nachkom-menschaft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Fremdling sein wird in einem Land, das ihnen nicht gehört; und sie werden ihnen dienen, und man wird sie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unterdrücken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vierhundert Jahre lang. </a:t>
            </a:r>
          </a:p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Mose 15,13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4" name="Textfeld 2"/>
          <p:cNvSpPr txBox="1"/>
          <p:nvPr/>
        </p:nvSpPr>
        <p:spPr>
          <a:xfrm>
            <a:off x="4644008" y="2216563"/>
            <a:ext cx="4261766" cy="375487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فَقَالَ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لابْرَامَ: «اعْلَمْ يَقِينا انَّ نَسْلَكَ سَيَكُونُ غَرِيبا فِي ارْضٍ لَيْسَتْ لَهُمْ وَيُسْتَعْبَدُونَ لَهُمْ فَيُذِلُّونَهُمْ ارْبَعَ مِئَةِ سَنَةٍ. 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ثُمَّ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الامَّةُ الَّتِي يُسْتَعْبَدُونَ لَهَا انَا ادِينُهَا. وَبَعْدَ ذَلِكَ يَخْرُجُونَ بِامْلاكٍ جَزِيلَةٍ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ar-AE" sz="2000" dirty="0">
              <a:solidFill>
                <a:srgbClr val="000000"/>
              </a:solidFill>
              <a:latin typeface="Dax-Regular" panose="02000506060000020004" pitchFamily="2" charset="0"/>
              <a:sym typeface="Wingdings" panose="05000000000000000000" pitchFamily="2" charset="2"/>
            </a:endParaRPr>
          </a:p>
          <a:p>
            <a:pPr algn="r">
              <a:spcAft>
                <a:spcPts val="600"/>
              </a:spcAft>
            </a:pPr>
            <a:r>
              <a:rPr lang="de-DE" sz="14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  13,15</a:t>
            </a:r>
            <a:r>
              <a:rPr lang="ar-AE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تكوين</a:t>
            </a:r>
            <a:r>
              <a:rPr lang="ar-AE" sz="20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 </a:t>
            </a:r>
            <a:endParaRPr lang="ar-AE" sz="2000" dirty="0">
              <a:solidFill>
                <a:srgbClr val="000000"/>
              </a:solidFill>
              <a:latin typeface="Dax-Regular" panose="02000506060000020004" pitchFamily="2" charset="0"/>
              <a:sym typeface="Wingdings" panose="05000000000000000000" pitchFamily="2" charset="2"/>
            </a:endParaRPr>
          </a:p>
          <a:p>
            <a:pPr algn="r">
              <a:spcAft>
                <a:spcPts val="600"/>
              </a:spcAft>
            </a:pPr>
            <a:r>
              <a:rPr lang="ar-AE" sz="1400" i="1" dirty="0">
                <a:solidFill>
                  <a:srgbClr val="000000"/>
                </a:solidFill>
                <a:latin typeface="Dax-Regular" panose="02000506060000020004" pitchFamily="2" charset="0"/>
              </a:rPr>
              <a:t>13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 سپس او به ابرام گفت : "می دانم که قطعا که فرزندان خود را خواهد غریبه ها در زمین است که آنها نیست، و آنها را خدمت می کنند، و آنها را 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به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چهار صد سال را مبتلا خواهد شد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en-US" sz="2000" i="1" dirty="0" smtClean="0">
              <a:solidFill>
                <a:srgbClr val="000000"/>
              </a:solidFill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en-US" sz="1400" b="1" dirty="0"/>
              <a:t>13 ، 15  </a:t>
            </a:r>
            <a:r>
              <a:rPr lang="en-US" sz="1400" b="1" dirty="0" err="1"/>
              <a:t>پیدایش</a:t>
            </a:r>
            <a:r>
              <a:rPr lang="en-US" sz="2000" dirty="0"/>
              <a:t> </a:t>
            </a:r>
          </a:p>
          <a:p>
            <a:pPr algn="r">
              <a:spcAft>
                <a:spcPts val="600"/>
              </a:spcAft>
            </a:pPr>
            <a:endParaRPr lang="ar-AE" sz="20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5" name="Textfeld 2"/>
          <p:cNvSpPr txBox="1"/>
          <p:nvPr/>
        </p:nvSpPr>
        <p:spPr>
          <a:xfrm>
            <a:off x="264814" y="4714979"/>
            <a:ext cx="4464496" cy="195438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Then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He said to Abram: "Know certainly that your descendants will be strangers in a land that is not theirs, and will serve them, and they will afflict them four hundred years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de-DE" sz="2000" i="1" dirty="0">
              <a:solidFill>
                <a:srgbClr val="000000"/>
              </a:solidFill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Genesis 15,13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01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2060848"/>
            <a:ext cx="4464496" cy="2246769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i="1" baseline="300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40</a:t>
            </a:r>
            <a:r>
              <a:rPr lang="de-DE" sz="16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Die Zeit des Aufenthaltes der Söhne Israel aber, die sie in Ägypten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zugebracht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hatten, betrug 430 Jahre. </a:t>
            </a:r>
            <a:r>
              <a:rPr lang="de-DE" sz="2000" i="1" baseline="30000" dirty="0">
                <a:solidFill>
                  <a:srgbClr val="000000"/>
                </a:solidFill>
                <a:latin typeface="Dax-Regular" panose="02000506060000020004" pitchFamily="2" charset="0"/>
              </a:rPr>
              <a:t>41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 Und es geschah am Ende der 430 Jahre, ja, es geschah an ebendiesem Tag, dass alle Heerscharen des HERRN aus dem Land Ägypten auszogen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 </a:t>
            </a:r>
            <a:r>
              <a:rPr lang="de-DE" sz="14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4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2. Mose 12,40-41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8" name="Textfeld 3"/>
          <p:cNvSpPr txBox="1"/>
          <p:nvPr/>
        </p:nvSpPr>
        <p:spPr>
          <a:xfrm>
            <a:off x="272618" y="4293096"/>
            <a:ext cx="4443397" cy="255454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baseline="30000" dirty="0">
                <a:solidFill>
                  <a:srgbClr val="000000"/>
                </a:solidFill>
                <a:latin typeface="Dax-Regular" panose="02000506060000020004" pitchFamily="2" charset="0"/>
              </a:rPr>
              <a:t>40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 Now the sojourn of the children of Israel who lived in Egypt was four hundred and thirty years. </a:t>
            </a:r>
            <a:r>
              <a:rPr lang="en-US" sz="2000" i="1" baseline="30000" dirty="0">
                <a:solidFill>
                  <a:srgbClr val="000000"/>
                </a:solidFill>
                <a:latin typeface="Dax-Regular" panose="02000506060000020004" pitchFamily="2" charset="0"/>
              </a:rPr>
              <a:t>41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 And it came to pass at the end of the four hundred and thirty 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years 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- on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that very same 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day 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- it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came to pass that all the armies of the Lord went out from the land of Egypt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r>
              <a:rPr lang="de-DE" sz="20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</a:t>
            </a:r>
            <a:r>
              <a:rPr lang="de-DE" sz="14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400" dirty="0">
                <a:solidFill>
                  <a:srgbClr val="000000"/>
                </a:solidFill>
                <a:latin typeface="Dax-Regular" panose="02000506060000020004" pitchFamily="2" charset="0"/>
              </a:rPr>
              <a:t>2. Mose 12,40-41</a:t>
            </a:r>
          </a:p>
        </p:txBody>
      </p:sp>
      <p:sp>
        <p:nvSpPr>
          <p:cNvPr id="9" name="Textfeld 3"/>
          <p:cNvSpPr txBox="1"/>
          <p:nvPr/>
        </p:nvSpPr>
        <p:spPr>
          <a:xfrm>
            <a:off x="4860032" y="2060848"/>
            <a:ext cx="4128036" cy="393954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وَامَّا اقَامَةُ بَنِي اسْرَائِيلَ الَّتِي اقَامُوهَا فِي مِصْرَ فَكَانَتْ ارْبَعَ مِئَةٍ وَثَلاثِينَ سَنَةً. </a:t>
            </a:r>
            <a:r>
              <a:rPr lang="ar-AE" sz="20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وَكَانَ </a:t>
            </a: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عِنْدَ نِهَايَةِ ارْبَعِ مِئَةٍ وَثَلاثِينَ سَنَةً فِي ذَلِكَ الْيَوْمِ عَيْنِهِ انَّ جَمِيعَ اجْنَادِ الرَّبِّ خَرَجَتْ مِنْ ارْضِ مِصْرَ</a:t>
            </a:r>
            <a:r>
              <a:rPr lang="ar-AE" sz="20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.</a:t>
            </a:r>
            <a:r>
              <a:rPr lang="en-US" sz="2000" dirty="0"/>
              <a:t> </a:t>
            </a:r>
            <a:r>
              <a:rPr lang="en-US" sz="2000" dirty="0" smtClean="0"/>
              <a:t>                                    </a:t>
            </a:r>
            <a:r>
              <a:rPr lang="en-US" sz="1400" dirty="0" smtClean="0">
                <a:latin typeface="Dax-Regular" panose="02000506060000020004" pitchFamily="2" charset="0"/>
              </a:rPr>
              <a:t>41-40,12</a:t>
            </a:r>
            <a:r>
              <a:rPr lang="en-US" sz="2000" dirty="0" smtClean="0"/>
              <a:t> </a:t>
            </a:r>
            <a:r>
              <a:rPr lang="en-US" sz="2000" dirty="0" err="1"/>
              <a:t>خروج</a:t>
            </a:r>
            <a:r>
              <a:rPr lang="en-US" sz="2000" dirty="0"/>
              <a:t> </a:t>
            </a:r>
            <a:endParaRPr lang="en-US" sz="2000" dirty="0" smtClean="0"/>
          </a:p>
          <a:p>
            <a:pPr algn="r">
              <a:spcAft>
                <a:spcPts val="600"/>
              </a:spcAft>
            </a:pP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در حال حاضر اقامت از بنی اسرائیل که در مصر زندگی می کردند چهار صد و سی سال بود. و آن را به تصویب در پایان از چهار صد و سی سال - در همان روز - آن را به تصویب رسید که تمام ارتش از پروردگار از زمین مصر رفت</a:t>
            </a:r>
            <a:r>
              <a:rPr lang="ar-AE" sz="20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algn="r">
              <a:spcAft>
                <a:spcPts val="600"/>
              </a:spcAft>
            </a:pPr>
            <a:r>
              <a:rPr lang="en-US" sz="1400" dirty="0">
                <a:latin typeface="Dax-Regular" panose="02000506060000020004" pitchFamily="2" charset="0"/>
              </a:rPr>
              <a:t>41 – 40 ، 12 </a:t>
            </a:r>
            <a:r>
              <a:rPr lang="en-US" sz="2000" dirty="0" err="1"/>
              <a:t>خروج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9987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mit Pfeil 4"/>
          <p:cNvCxnSpPr/>
          <p:nvPr/>
        </p:nvCxnSpPr>
        <p:spPr>
          <a:xfrm>
            <a:off x="625957" y="3859947"/>
            <a:ext cx="7848872" cy="36004"/>
          </a:xfrm>
          <a:prstGeom prst="straightConnector1">
            <a:avLst/>
          </a:prstGeom>
          <a:ln w="38100">
            <a:solidFill>
              <a:srgbClr val="FF0000"/>
            </a:solidFill>
            <a:round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7"/>
          <p:cNvSpPr txBox="1"/>
          <p:nvPr/>
        </p:nvSpPr>
        <p:spPr>
          <a:xfrm>
            <a:off x="149704" y="2712537"/>
            <a:ext cx="952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Josef</a:t>
            </a:r>
          </a:p>
          <a:p>
            <a:r>
              <a:rPr lang="ar-A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يوسف</a:t>
            </a:r>
            <a:endParaRPr lang="en-US" sz="2800" b="1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13" name="Textfeld 9"/>
          <p:cNvSpPr txBox="1"/>
          <p:nvPr/>
        </p:nvSpPr>
        <p:spPr>
          <a:xfrm>
            <a:off x="7924838" y="2708191"/>
            <a:ext cx="1099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Moses</a:t>
            </a:r>
          </a:p>
          <a:p>
            <a:r>
              <a:rPr lang="ar-A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موسى</a:t>
            </a:r>
            <a:endParaRPr lang="de-DE" sz="2800" b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79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mit Pfeil 4"/>
          <p:cNvCxnSpPr/>
          <p:nvPr/>
        </p:nvCxnSpPr>
        <p:spPr>
          <a:xfrm>
            <a:off x="625957" y="3859947"/>
            <a:ext cx="7848872" cy="36004"/>
          </a:xfrm>
          <a:prstGeom prst="straightConnector1">
            <a:avLst/>
          </a:prstGeom>
          <a:ln w="38100">
            <a:solidFill>
              <a:srgbClr val="FF0000"/>
            </a:solidFill>
            <a:round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855214" y="2219380"/>
            <a:ext cx="3217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mehr als 200 Jahre</a:t>
            </a:r>
          </a:p>
          <a:p>
            <a:pPr algn="ctr"/>
            <a:r>
              <a:rPr lang="ar-AE" sz="32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أكثر من مائتي </a:t>
            </a:r>
            <a:r>
              <a:rPr lang="ar-AE" sz="32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سنة</a:t>
            </a:r>
            <a:endParaRPr lang="en-US" sz="3200" b="1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  <a:p>
            <a:pPr algn="ctr"/>
            <a:r>
              <a:rPr lang="ar-AE" sz="32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بیش </a:t>
            </a:r>
            <a:r>
              <a:rPr lang="ar-AE" sz="32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از دو صد سال</a:t>
            </a:r>
            <a:endParaRPr lang="de-DE" sz="3200" b="1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11" name="Textfeld 7"/>
          <p:cNvSpPr txBox="1"/>
          <p:nvPr/>
        </p:nvSpPr>
        <p:spPr>
          <a:xfrm>
            <a:off x="149704" y="2712537"/>
            <a:ext cx="952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Josef</a:t>
            </a:r>
          </a:p>
          <a:p>
            <a:r>
              <a:rPr lang="ar-A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يوسف</a:t>
            </a:r>
            <a:endParaRPr lang="en-US" sz="2800" b="1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13" name="Textfeld 9"/>
          <p:cNvSpPr txBox="1"/>
          <p:nvPr/>
        </p:nvSpPr>
        <p:spPr>
          <a:xfrm>
            <a:off x="7924838" y="2708191"/>
            <a:ext cx="1099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Moses</a:t>
            </a:r>
          </a:p>
          <a:p>
            <a:r>
              <a:rPr lang="ar-A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موسى</a:t>
            </a:r>
            <a:endParaRPr lang="de-DE" sz="2800" b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74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mit Pfeil 4"/>
          <p:cNvCxnSpPr/>
          <p:nvPr/>
        </p:nvCxnSpPr>
        <p:spPr>
          <a:xfrm>
            <a:off x="625957" y="3859947"/>
            <a:ext cx="7848872" cy="36004"/>
          </a:xfrm>
          <a:prstGeom prst="straightConnector1">
            <a:avLst/>
          </a:prstGeom>
          <a:ln w="38100">
            <a:solidFill>
              <a:srgbClr val="FF0000"/>
            </a:solidFill>
            <a:round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1215905" y="4139122"/>
            <a:ext cx="6408712" cy="4413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1189677" y="4077072"/>
            <a:ext cx="0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855214" y="2219380"/>
            <a:ext cx="3217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mehr als 200 Jahre</a:t>
            </a:r>
          </a:p>
          <a:p>
            <a:pPr algn="ctr"/>
            <a:r>
              <a:rPr lang="ar-AE" sz="32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أكثر من مائتي </a:t>
            </a:r>
            <a:r>
              <a:rPr lang="ar-AE" sz="32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سنة</a:t>
            </a:r>
            <a:endParaRPr lang="en-US" sz="3200" b="1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  <a:p>
            <a:pPr algn="ctr"/>
            <a:r>
              <a:rPr lang="ar-AE" sz="32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بیش </a:t>
            </a:r>
            <a:r>
              <a:rPr lang="ar-AE" sz="32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از دو صد سال</a:t>
            </a:r>
            <a:endParaRPr lang="de-DE" sz="3200" b="1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11" name="Textfeld 7"/>
          <p:cNvSpPr txBox="1"/>
          <p:nvPr/>
        </p:nvSpPr>
        <p:spPr>
          <a:xfrm>
            <a:off x="149704" y="2712537"/>
            <a:ext cx="952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Josef</a:t>
            </a:r>
          </a:p>
          <a:p>
            <a:r>
              <a:rPr lang="ar-A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يوسف</a:t>
            </a:r>
            <a:endParaRPr lang="en-US" sz="2800" b="1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13" name="Textfeld 9"/>
          <p:cNvSpPr txBox="1"/>
          <p:nvPr/>
        </p:nvSpPr>
        <p:spPr>
          <a:xfrm>
            <a:off x="7924838" y="2708191"/>
            <a:ext cx="1099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Moses</a:t>
            </a:r>
          </a:p>
          <a:p>
            <a:r>
              <a:rPr lang="ar-A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موسى</a:t>
            </a:r>
            <a:endParaRPr lang="de-DE" sz="2800" b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7624617" y="4129896"/>
            <a:ext cx="0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251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mit Pfeil 4"/>
          <p:cNvCxnSpPr/>
          <p:nvPr/>
        </p:nvCxnSpPr>
        <p:spPr>
          <a:xfrm>
            <a:off x="625957" y="3859947"/>
            <a:ext cx="7848872" cy="36004"/>
          </a:xfrm>
          <a:prstGeom prst="straightConnector1">
            <a:avLst/>
          </a:prstGeom>
          <a:ln w="38100">
            <a:solidFill>
              <a:srgbClr val="FF0000"/>
            </a:solidFill>
            <a:round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855214" y="2219380"/>
            <a:ext cx="3217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mehr als 200 Jahre</a:t>
            </a:r>
          </a:p>
          <a:p>
            <a:pPr algn="ctr"/>
            <a:r>
              <a:rPr lang="ar-AE" sz="32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أكثر من مائتي </a:t>
            </a:r>
            <a:r>
              <a:rPr lang="ar-AE" sz="32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سنة</a:t>
            </a:r>
            <a:endParaRPr lang="en-US" sz="3200" b="1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  <a:p>
            <a:pPr algn="ctr"/>
            <a:r>
              <a:rPr lang="ar-AE" sz="32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بیش </a:t>
            </a:r>
            <a:r>
              <a:rPr lang="ar-AE" sz="3200" b="1" dirty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از دو صد سال</a:t>
            </a:r>
            <a:endParaRPr lang="de-DE" sz="3200" b="1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11" name="Textfeld 7"/>
          <p:cNvSpPr txBox="1"/>
          <p:nvPr/>
        </p:nvSpPr>
        <p:spPr>
          <a:xfrm>
            <a:off x="149704" y="2712537"/>
            <a:ext cx="952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Josef</a:t>
            </a:r>
          </a:p>
          <a:p>
            <a:r>
              <a:rPr lang="ar-A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يوسف</a:t>
            </a:r>
            <a:endParaRPr lang="en-US" sz="2800" b="1" dirty="0" smtClean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13" name="Textfeld 9"/>
          <p:cNvSpPr txBox="1"/>
          <p:nvPr/>
        </p:nvSpPr>
        <p:spPr>
          <a:xfrm>
            <a:off x="7924838" y="2708191"/>
            <a:ext cx="1099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Moses</a:t>
            </a:r>
          </a:p>
          <a:p>
            <a:r>
              <a:rPr lang="ar-AE" sz="2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-Regular" panose="02000506060000020004" pitchFamily="2" charset="0"/>
              </a:rPr>
              <a:t>موسى</a:t>
            </a:r>
            <a:endParaRPr lang="de-DE" sz="2800" b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9" name="Textfeld 12"/>
          <p:cNvSpPr txBox="1"/>
          <p:nvPr/>
        </p:nvSpPr>
        <p:spPr>
          <a:xfrm>
            <a:off x="3233366" y="4426426"/>
            <a:ext cx="2634054" cy="1569660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Dax-Regular" panose="02000506060000020004" pitchFamily="2" charset="0"/>
              </a:rPr>
              <a:t>x Generationen</a:t>
            </a:r>
          </a:p>
          <a:p>
            <a:pPr algn="ctr"/>
            <a:r>
              <a:rPr lang="ar-AE" sz="32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Dax-Regular" panose="02000506060000020004" pitchFamily="2" charset="0"/>
              </a:rPr>
              <a:t>أجيال </a:t>
            </a:r>
            <a:r>
              <a:rPr lang="ar-AE" sz="32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Dax-Regular" panose="02000506060000020004" pitchFamily="2" charset="0"/>
              </a:rPr>
              <a:t>عديدة</a:t>
            </a:r>
            <a:endParaRPr lang="en-US" sz="32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60000"/>
                  </a:prstClr>
                </a:outerShdw>
              </a:effectLst>
              <a:latin typeface="Dax-Regular" panose="02000506060000020004" pitchFamily="2" charset="0"/>
            </a:endParaRPr>
          </a:p>
          <a:p>
            <a:pPr algn="ctr"/>
            <a:r>
              <a:rPr lang="ar-AE" sz="32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Dax-Regular" panose="02000506060000020004" pitchFamily="2" charset="0"/>
              </a:rPr>
              <a:t>بسیاری از نسل</a:t>
            </a:r>
            <a:endParaRPr lang="de-DE" sz="32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60000"/>
                  </a:prstClr>
                </a:outerShdw>
              </a:effectLst>
              <a:latin typeface="Dax-Regular" panose="02000506060000020004" pitchFamily="2" charset="0"/>
            </a:endParaRPr>
          </a:p>
        </p:txBody>
      </p:sp>
      <p:cxnSp>
        <p:nvCxnSpPr>
          <p:cNvPr id="16" name="Gerader Verbinder 15"/>
          <p:cNvCxnSpPr/>
          <p:nvPr/>
        </p:nvCxnSpPr>
        <p:spPr>
          <a:xfrm>
            <a:off x="1215905" y="4139122"/>
            <a:ext cx="6408712" cy="4413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1189677" y="4077072"/>
            <a:ext cx="0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7624617" y="4129896"/>
            <a:ext cx="0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4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51520" y="2112467"/>
            <a:ext cx="3744415" cy="163121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Und was erwartet man von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jemand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, dem eine Aufgabe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anvertraut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ist? Man erwartet, dass er sie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zuverlässig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ausführt</a:t>
            </a:r>
            <a:r>
              <a:rPr lang="de-DE" sz="24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  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Korinther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8" name="Textfeld 2"/>
          <p:cNvSpPr txBox="1"/>
          <p:nvPr/>
        </p:nvSpPr>
        <p:spPr>
          <a:xfrm>
            <a:off x="251520" y="3717032"/>
            <a:ext cx="3744415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Moreover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it is required in stewards that one be found faithful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	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          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Corinthians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251520" y="4784462"/>
            <a:ext cx="3764065" cy="72327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ثُمَّ يُسْأَلُ فِي الْوُكَلاَءِ لِكَيْ يُوجَدَ الإِنْسَانُ أَمِيناً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en-US" sz="2000" i="1" dirty="0" smtClean="0">
              <a:solidFill>
                <a:srgbClr val="000000"/>
              </a:solidFill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/>
              <a:t>2,4 </a:t>
            </a:r>
            <a:r>
              <a:rPr lang="en-US" sz="1600" dirty="0" err="1"/>
              <a:t>كورنثوس</a:t>
            </a:r>
            <a:r>
              <a:rPr lang="en-US" sz="1600" dirty="0"/>
              <a:t> 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0" name="Textfeld 2"/>
          <p:cNvSpPr txBox="1"/>
          <p:nvPr/>
        </p:nvSpPr>
        <p:spPr>
          <a:xfrm>
            <a:off x="251658" y="5566301"/>
            <a:ext cx="3744277" cy="103105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علاوه بر آن در مباشرین که وفادار پیدا شده مورد نیاز است.</a:t>
            </a:r>
            <a:endParaRPr lang="de-DE" sz="2000" dirty="0" smtClean="0">
              <a:solidFill>
                <a:srgbClr val="000000"/>
              </a:solidFill>
              <a:latin typeface="Dax-Regular" panose="02000506060000020004" pitchFamily="2" charset="0"/>
              <a:sym typeface="Wingdings" panose="05000000000000000000" pitchFamily="2" charset="2"/>
            </a:endParaRPr>
          </a:p>
          <a:p>
            <a:pPr algn="r"/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 smtClean="0"/>
              <a:t>2,4  </a:t>
            </a:r>
            <a:r>
              <a:rPr lang="en-US" sz="1600" dirty="0" err="1"/>
              <a:t>قرنتیان</a:t>
            </a:r>
            <a:r>
              <a:rPr lang="en-US" sz="1600" dirty="0"/>
              <a:t>  1</a:t>
            </a:r>
          </a:p>
        </p:txBody>
      </p:sp>
    </p:spTree>
    <p:extLst>
      <p:ext uri="{BB962C8B-B14F-4D97-AF65-F5344CB8AC3E}">
        <p14:creationId xmlns:p14="http://schemas.microsoft.com/office/powerpoint/2010/main" val="2783114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/>
          <p:cNvSpPr txBox="1"/>
          <p:nvPr/>
        </p:nvSpPr>
        <p:spPr>
          <a:xfrm>
            <a:off x="4052096" y="2132856"/>
            <a:ext cx="4984400" cy="1138773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de-DE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Was ist meine Aufgabe? </a:t>
            </a:r>
          </a:p>
          <a:p>
            <a:pPr algn="r">
              <a:spcBef>
                <a:spcPts val="0"/>
              </a:spcBef>
            </a:pPr>
            <a:r>
              <a:rPr lang="de-DE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What</a:t>
            </a:r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is my task?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 </a:t>
            </a:r>
            <a:r>
              <a:rPr lang="ar-AE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en-US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 </a:t>
            </a:r>
            <a:r>
              <a:rPr lang="ar-AE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هي مهمتي ؟وظیفه من چیست</a:t>
            </a:r>
            <a:r>
              <a:rPr lang="ar-AE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-Regular" panose="02000506060000020004" pitchFamily="2" charset="0"/>
              </a:rPr>
              <a:t>؟</a:t>
            </a:r>
            <a:endParaRPr lang="de-DE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-Regular" panose="02000506060000020004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2112467"/>
            <a:ext cx="3744415" cy="163121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Und was erwartet man von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jemand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, dem eine Aufgabe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anvertraut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ist? Man erwartet, dass er sie </a:t>
            </a:r>
            <a:r>
              <a:rPr lang="de-D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zuverlässig </a:t>
            </a:r>
            <a:r>
              <a:rPr lang="de-D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ausführt</a:t>
            </a:r>
            <a:r>
              <a:rPr lang="de-DE" sz="24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  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Korinther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251520" y="4784462"/>
            <a:ext cx="3764065" cy="72327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 </a:t>
            </a:r>
            <a:r>
              <a:rPr lang="ar-AE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ثُمَّ يُسْأَلُ فِي الْوُكَلاَءِ لِكَيْ يُوجَدَ الإِنْسَانُ أَمِيناً</a:t>
            </a:r>
            <a:r>
              <a:rPr lang="ar-AE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endParaRPr lang="en-US" sz="2000" i="1" dirty="0" smtClean="0">
              <a:solidFill>
                <a:srgbClr val="000000"/>
              </a:solidFill>
              <a:latin typeface="Dax-Regular" panose="02000506060000020004" pitchFamily="2" charset="0"/>
            </a:endParaRPr>
          </a:p>
          <a:p>
            <a:pPr algn="r">
              <a:spcAft>
                <a:spcPts val="600"/>
              </a:spcAft>
            </a:pP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/>
              <a:t>2,4 </a:t>
            </a:r>
            <a:r>
              <a:rPr lang="en-US" sz="1600" dirty="0" err="1"/>
              <a:t>كورنثوس</a:t>
            </a:r>
            <a:r>
              <a:rPr lang="en-US" sz="1600" dirty="0"/>
              <a:t> 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1" name="Textfeld 2"/>
          <p:cNvSpPr txBox="1"/>
          <p:nvPr/>
        </p:nvSpPr>
        <p:spPr>
          <a:xfrm>
            <a:off x="251658" y="5566301"/>
            <a:ext cx="3744277" cy="1031051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000" dirty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علاوه بر آن در مباشرین که وفادار پیدا شده مورد نیاز است.</a:t>
            </a:r>
            <a:endParaRPr lang="de-DE" sz="2000" dirty="0" smtClean="0">
              <a:solidFill>
                <a:srgbClr val="000000"/>
              </a:solidFill>
              <a:latin typeface="Dax-Regular" panose="02000506060000020004" pitchFamily="2" charset="0"/>
              <a:sym typeface="Wingdings" panose="05000000000000000000" pitchFamily="2" charset="2"/>
            </a:endParaRPr>
          </a:p>
          <a:p>
            <a:pPr algn="r"/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 </a:t>
            </a:r>
            <a:r>
              <a:rPr lang="en-US" sz="1600" dirty="0" smtClean="0"/>
              <a:t>2,4  </a:t>
            </a:r>
            <a:r>
              <a:rPr lang="en-US" sz="1600" dirty="0" err="1"/>
              <a:t>قرنتیان</a:t>
            </a:r>
            <a:r>
              <a:rPr lang="en-US" sz="1600" dirty="0"/>
              <a:t>  1</a:t>
            </a:r>
          </a:p>
        </p:txBody>
      </p:sp>
      <p:sp>
        <p:nvSpPr>
          <p:cNvPr id="12" name="Textfeld 2"/>
          <p:cNvSpPr txBox="1"/>
          <p:nvPr/>
        </p:nvSpPr>
        <p:spPr>
          <a:xfrm>
            <a:off x="251520" y="3717032"/>
            <a:ext cx="3744415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Moreover </a:t>
            </a:r>
            <a:r>
              <a:rPr lang="en-US" sz="2000" i="1" dirty="0">
                <a:solidFill>
                  <a:srgbClr val="000000"/>
                </a:solidFill>
                <a:latin typeface="Dax-Regular" panose="02000506060000020004" pitchFamily="2" charset="0"/>
              </a:rPr>
              <a:t>it is required in stewards that one be found faithful</a:t>
            </a:r>
            <a:r>
              <a:rPr lang="en-US" sz="2000" i="1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.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	    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  <a:sym typeface="Wingdings" panose="05000000000000000000" pitchFamily="2" charset="2"/>
              </a:rPr>
              <a:t>           </a:t>
            </a:r>
            <a:r>
              <a:rPr lang="de-DE" sz="1600" dirty="0" smtClean="0">
                <a:solidFill>
                  <a:srgbClr val="000000"/>
                </a:solidFill>
                <a:latin typeface="Dax-Regular" panose="02000506060000020004" pitchFamily="2" charset="0"/>
              </a:rPr>
              <a:t>1. Corinthians 4,2</a:t>
            </a:r>
            <a:endParaRPr lang="de-DE" sz="1600" i="1" dirty="0">
              <a:solidFill>
                <a:srgbClr val="000000"/>
              </a:solidFill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08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/>
            </a:solidFill>
            <a:latin typeface="Dax-Regular" panose="02000506060000020004" pitchFamily="2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1623</Words>
  <Application>Microsoft Office PowerPoint</Application>
  <PresentationFormat>Bildschirmpräsentation (4:3)</PresentationFormat>
  <Paragraphs>168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Symbol</vt:lpstr>
      <vt:lpstr>Calibri</vt:lpstr>
      <vt:lpstr>Dax-Regular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GZD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Abels</dc:creator>
  <cp:lastModifiedBy>Ulrich Abels</cp:lastModifiedBy>
  <cp:revision>81</cp:revision>
  <dcterms:created xsi:type="dcterms:W3CDTF">2011-03-10T11:34:08Z</dcterms:created>
  <dcterms:modified xsi:type="dcterms:W3CDTF">2015-12-27T05:03:23Z</dcterms:modified>
</cp:coreProperties>
</file>