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4" r:id="rId4"/>
    <p:sldId id="265" r:id="rId5"/>
    <p:sldId id="266" r:id="rId6"/>
    <p:sldId id="267" r:id="rId7"/>
    <p:sldId id="270" r:id="rId8"/>
    <p:sldId id="269" r:id="rId9"/>
    <p:sldId id="271" r:id="rId10"/>
    <p:sldId id="272" r:id="rId11"/>
    <p:sldId id="273" r:id="rId12"/>
    <p:sldId id="279" r:id="rId13"/>
    <p:sldId id="280" r:id="rId14"/>
    <p:sldId id="281" r:id="rId15"/>
    <p:sldId id="282" r:id="rId16"/>
    <p:sldId id="283" r:id="rId17"/>
    <p:sldId id="275" r:id="rId18"/>
    <p:sldId id="274" r:id="rId19"/>
    <p:sldId id="284" r:id="rId20"/>
    <p:sldId id="276" r:id="rId21"/>
    <p:sldId id="285" r:id="rId22"/>
    <p:sldId id="286" r:id="rId23"/>
    <p:sldId id="287" r:id="rId24"/>
    <p:sldId id="288" r:id="rId25"/>
    <p:sldId id="289" r:id="rId26"/>
    <p:sldId id="277" r:id="rId27"/>
    <p:sldId id="290" r:id="rId28"/>
    <p:sldId id="291" r:id="rId29"/>
    <p:sldId id="278" r:id="rId30"/>
    <p:sldId id="292" r:id="rId31"/>
    <p:sldId id="293" r:id="rId32"/>
    <p:sldId id="294" r:id="rId33"/>
    <p:sldId id="295" r:id="rId34"/>
    <p:sldId id="296" r:id="rId35"/>
    <p:sldId id="297" r:id="rId36"/>
    <p:sldId id="298" r:id="rId37"/>
    <p:sldId id="299" r:id="rId38"/>
    <p:sldId id="258" r:id="rId39"/>
    <p:sldId id="260" r:id="rId40"/>
    <p:sldId id="261" r:id="rId41"/>
    <p:sldId id="262" r:id="rId42"/>
    <p:sldId id="263" r:id="rId43"/>
    <p:sldId id="300" r:id="rId44"/>
    <p:sldId id="305" r:id="rId45"/>
    <p:sldId id="304" r:id="rId46"/>
    <p:sldId id="306" r:id="rId47"/>
    <p:sldId id="307" r:id="rId48"/>
    <p:sldId id="302" r:id="rId49"/>
    <p:sldId id="303" r:id="rId50"/>
    <p:sldId id="301"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5122601-8DC5-431A-B279-3C5B4BB66015}" type="datetimeFigureOut">
              <a:rPr lang="de-DE" smtClean="0"/>
              <a:t>21.03.2015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235876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5122601-8DC5-431A-B279-3C5B4BB66015}" type="datetimeFigureOut">
              <a:rPr lang="de-DE" smtClean="0"/>
              <a:t>21.03.2015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892887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5122601-8DC5-431A-B279-3C5B4BB66015}" type="datetimeFigureOut">
              <a:rPr lang="de-DE" smtClean="0"/>
              <a:t>21.03.2015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1047033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5122601-8DC5-431A-B279-3C5B4BB66015}" type="datetimeFigureOut">
              <a:rPr lang="de-DE" smtClean="0"/>
              <a:t>21.03.2015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1312129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5122601-8DC5-431A-B279-3C5B4BB66015}" type="datetimeFigureOut">
              <a:rPr lang="de-DE" smtClean="0"/>
              <a:t>21.03.2015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3665423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5122601-8DC5-431A-B279-3C5B4BB66015}" type="datetimeFigureOut">
              <a:rPr lang="de-DE" smtClean="0"/>
              <a:t>21.03.2015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388275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5122601-8DC5-431A-B279-3C5B4BB66015}" type="datetimeFigureOut">
              <a:rPr lang="de-DE" smtClean="0"/>
              <a:t>21.03.2015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774193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5122601-8DC5-431A-B279-3C5B4BB66015}" type="datetimeFigureOut">
              <a:rPr lang="de-DE" smtClean="0"/>
              <a:t>21.03.2015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193920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5122601-8DC5-431A-B279-3C5B4BB66015}" type="datetimeFigureOut">
              <a:rPr lang="de-DE" smtClean="0"/>
              <a:t>21.03.2015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429301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5122601-8DC5-431A-B279-3C5B4BB66015}" type="datetimeFigureOut">
              <a:rPr lang="de-DE" smtClean="0"/>
              <a:t>21.03.2015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119488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5122601-8DC5-431A-B279-3C5B4BB66015}" type="datetimeFigureOut">
              <a:rPr lang="de-DE" smtClean="0"/>
              <a:t>21.03.2015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4DE06A8-2DAD-4F45-8F64-081D0E856FF3}" type="slidenum">
              <a:rPr lang="de-DE" smtClean="0"/>
              <a:t>‹Nr.›</a:t>
            </a:fld>
            <a:endParaRPr lang="de-DE"/>
          </a:p>
        </p:txBody>
      </p:sp>
    </p:spTree>
    <p:extLst>
      <p:ext uri="{BB962C8B-B14F-4D97-AF65-F5344CB8AC3E}">
        <p14:creationId xmlns:p14="http://schemas.microsoft.com/office/powerpoint/2010/main" val="2136287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22601-8DC5-431A-B279-3C5B4BB66015}" type="datetimeFigureOut">
              <a:rPr lang="de-DE" smtClean="0"/>
              <a:t>21.03.2015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E06A8-2DAD-4F45-8F64-081D0E856FF3}" type="slidenum">
              <a:rPr lang="de-DE" smtClean="0"/>
              <a:t>‹Nr.›</a:t>
            </a:fld>
            <a:endParaRPr lang="de-DE"/>
          </a:p>
        </p:txBody>
      </p:sp>
    </p:spTree>
    <p:extLst>
      <p:ext uri="{BB962C8B-B14F-4D97-AF65-F5344CB8AC3E}">
        <p14:creationId xmlns:p14="http://schemas.microsoft.com/office/powerpoint/2010/main" val="1804368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46200" y="0"/>
            <a:ext cx="9144000" cy="982663"/>
          </a:xfrm>
        </p:spPr>
        <p:txBody>
          <a:bodyPr/>
          <a:lstStyle/>
          <a:p>
            <a:r>
              <a:rPr lang="de-DE" dirty="0" smtClean="0"/>
              <a:t>Jesus lehrt uns Beten</a:t>
            </a:r>
            <a:endParaRPr lang="de-DE" dirty="0"/>
          </a:p>
        </p:txBody>
      </p:sp>
    </p:spTree>
    <p:extLst>
      <p:ext uri="{BB962C8B-B14F-4D97-AF65-F5344CB8AC3E}">
        <p14:creationId xmlns:p14="http://schemas.microsoft.com/office/powerpoint/2010/main" val="4286430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142638" cy="646331"/>
          </a:xfrm>
          <a:prstGeom prst="rect">
            <a:avLst/>
          </a:prstGeom>
          <a:noFill/>
        </p:spPr>
        <p:txBody>
          <a:bodyPr wrap="none" rtlCol="0">
            <a:spAutoFit/>
          </a:bodyPr>
          <a:lstStyle/>
          <a:p>
            <a:r>
              <a:rPr lang="de-DE" sz="3600" dirty="0" smtClean="0"/>
              <a:t>Anbetung:</a:t>
            </a:r>
            <a:endParaRPr lang="de-DE" sz="3600" dirty="0"/>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1993900" y="2730500"/>
            <a:ext cx="8141588" cy="2585323"/>
          </a:xfrm>
          <a:prstGeom prst="rect">
            <a:avLst/>
          </a:prstGeom>
          <a:noFill/>
        </p:spPr>
        <p:txBody>
          <a:bodyPr wrap="none" rtlCol="0">
            <a:spAutoFit/>
          </a:bodyPr>
          <a:lstStyle/>
          <a:p>
            <a:r>
              <a:rPr lang="de-DE" sz="5400" dirty="0" smtClean="0"/>
              <a:t>Vater! </a:t>
            </a:r>
          </a:p>
          <a:p>
            <a:r>
              <a:rPr lang="de-DE" sz="5400" dirty="0"/>
              <a:t/>
            </a:r>
            <a:br>
              <a:rPr lang="de-DE" sz="5400" dirty="0"/>
            </a:br>
            <a:r>
              <a:rPr lang="de-DE" sz="5400" dirty="0" smtClean="0"/>
              <a:t>Geheiligt werde Dein Name!</a:t>
            </a:r>
            <a:endParaRPr lang="de-DE" sz="5400" dirty="0"/>
          </a:p>
        </p:txBody>
      </p:sp>
    </p:spTree>
    <p:extLst>
      <p:ext uri="{BB962C8B-B14F-4D97-AF65-F5344CB8AC3E}">
        <p14:creationId xmlns:p14="http://schemas.microsoft.com/office/powerpoint/2010/main" val="432615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2514600" y="2197100"/>
            <a:ext cx="184731" cy="369332"/>
          </a:xfrm>
          <a:prstGeom prst="rect">
            <a:avLst/>
          </a:prstGeom>
          <a:noFill/>
        </p:spPr>
        <p:txBody>
          <a:bodyPr wrap="none" rtlCol="0">
            <a:spAutoFit/>
          </a:bodyPr>
          <a:lstStyle/>
          <a:p>
            <a:endParaRPr lang="de-DE" dirty="0"/>
          </a:p>
        </p:txBody>
      </p:sp>
      <p:sp>
        <p:nvSpPr>
          <p:cNvPr id="5" name="Textfeld 4"/>
          <p:cNvSpPr txBox="1"/>
          <p:nvPr/>
        </p:nvSpPr>
        <p:spPr>
          <a:xfrm>
            <a:off x="214448" y="873855"/>
            <a:ext cx="10987047" cy="6217087"/>
          </a:xfrm>
          <a:prstGeom prst="rect">
            <a:avLst/>
          </a:prstGeom>
          <a:noFill/>
        </p:spPr>
        <p:txBody>
          <a:bodyPr wrap="none" rtlCol="0">
            <a:spAutoFit/>
          </a:bodyPr>
          <a:lstStyle/>
          <a:p>
            <a:r>
              <a:rPr lang="de-DE" sz="2800" dirty="0"/>
              <a:t>Römer 8, </a:t>
            </a:r>
            <a:r>
              <a:rPr lang="de-DE" sz="2800" dirty="0" smtClean="0"/>
              <a:t>15</a:t>
            </a:r>
            <a:br>
              <a:rPr lang="de-DE" sz="2800" dirty="0" smtClean="0"/>
            </a:br>
            <a:endParaRPr lang="de-DE" sz="2800" dirty="0"/>
          </a:p>
          <a:p>
            <a:r>
              <a:rPr lang="de-DE" sz="4800" dirty="0"/>
              <a:t>Denn ihr habt nicht einen Geist der </a:t>
            </a:r>
            <a:endParaRPr lang="de-DE" sz="4800" dirty="0" smtClean="0"/>
          </a:p>
          <a:p>
            <a:r>
              <a:rPr lang="de-DE" sz="4800" dirty="0" smtClean="0"/>
              <a:t>Knechtschaft </a:t>
            </a:r>
            <a:r>
              <a:rPr lang="de-DE" sz="4800" dirty="0"/>
              <a:t>empfangen, </a:t>
            </a:r>
            <a:r>
              <a:rPr lang="de-DE" sz="4800" dirty="0" err="1"/>
              <a:t>daß</a:t>
            </a:r>
            <a:r>
              <a:rPr lang="de-DE" sz="4800" dirty="0"/>
              <a:t> ihr </a:t>
            </a:r>
            <a:r>
              <a:rPr lang="de-DE" sz="4800" dirty="0" smtClean="0"/>
              <a:t>euch</a:t>
            </a:r>
            <a:br>
              <a:rPr lang="de-DE" sz="4800" dirty="0" smtClean="0"/>
            </a:br>
            <a:r>
              <a:rPr lang="de-DE" sz="4800" dirty="0" smtClean="0"/>
              <a:t>wiederum </a:t>
            </a:r>
            <a:r>
              <a:rPr lang="de-DE" sz="4800" dirty="0"/>
              <a:t>fürchten </a:t>
            </a:r>
            <a:r>
              <a:rPr lang="de-DE" sz="4800" dirty="0" err="1" smtClean="0"/>
              <a:t>müßtet</a:t>
            </a:r>
            <a:r>
              <a:rPr lang="de-DE" sz="4800" dirty="0" smtClean="0"/>
              <a:t>, sondern </a:t>
            </a:r>
            <a:r>
              <a:rPr lang="de-DE" sz="4800" dirty="0"/>
              <a:t>ihr </a:t>
            </a:r>
            <a:endParaRPr lang="de-DE" sz="4800" dirty="0" smtClean="0"/>
          </a:p>
          <a:p>
            <a:r>
              <a:rPr lang="de-DE" sz="4800" dirty="0" smtClean="0"/>
              <a:t>habt </a:t>
            </a:r>
            <a:r>
              <a:rPr lang="de-DE" sz="4800" dirty="0"/>
              <a:t>den Geist der </a:t>
            </a:r>
            <a:r>
              <a:rPr lang="de-DE" sz="4800" dirty="0" smtClean="0"/>
              <a:t>Sohnschaft </a:t>
            </a:r>
            <a:r>
              <a:rPr lang="de-DE" sz="4800" dirty="0"/>
              <a:t>empfangen, </a:t>
            </a:r>
            <a:endParaRPr lang="de-DE" sz="4800" dirty="0" smtClean="0"/>
          </a:p>
          <a:p>
            <a:r>
              <a:rPr lang="de-DE" sz="4800" dirty="0" smtClean="0"/>
              <a:t>in </a:t>
            </a:r>
            <a:r>
              <a:rPr lang="de-DE" sz="4800" dirty="0"/>
              <a:t>dem wir rufen</a:t>
            </a:r>
            <a:r>
              <a:rPr lang="de-DE" sz="4800" dirty="0" smtClean="0"/>
              <a:t>:</a:t>
            </a:r>
          </a:p>
          <a:p>
            <a:r>
              <a:rPr lang="de-DE" sz="4800" b="1" dirty="0" smtClean="0"/>
              <a:t> 						</a:t>
            </a:r>
            <a:r>
              <a:rPr lang="de-DE" sz="4800" b="1" i="1" dirty="0" smtClean="0"/>
              <a:t>Abba</a:t>
            </a:r>
            <a:r>
              <a:rPr lang="de-DE" sz="4800" b="1" i="1" dirty="0"/>
              <a:t>, Vater!</a:t>
            </a:r>
            <a:endParaRPr lang="de-DE" sz="4800" i="1" dirty="0"/>
          </a:p>
          <a:p>
            <a:endParaRPr lang="de-DE" sz="5400" dirty="0"/>
          </a:p>
        </p:txBody>
      </p:sp>
    </p:spTree>
    <p:extLst>
      <p:ext uri="{BB962C8B-B14F-4D97-AF65-F5344CB8AC3E}">
        <p14:creationId xmlns:p14="http://schemas.microsoft.com/office/powerpoint/2010/main" val="806009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0024" y="457200"/>
            <a:ext cx="9245526" cy="5753100"/>
          </a:xfrm>
        </p:spPr>
      </p:pic>
    </p:spTree>
    <p:extLst>
      <p:ext uri="{BB962C8B-B14F-4D97-AF65-F5344CB8AC3E}">
        <p14:creationId xmlns:p14="http://schemas.microsoft.com/office/powerpoint/2010/main" val="2628043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868" y="365125"/>
            <a:ext cx="5741723" cy="6260384"/>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7519" y="365125"/>
            <a:ext cx="5846066" cy="6260384"/>
          </a:xfrm>
          <a:prstGeom prst="rect">
            <a:avLst/>
          </a:prstGeom>
        </p:spPr>
      </p:pic>
    </p:spTree>
    <p:extLst>
      <p:ext uri="{BB962C8B-B14F-4D97-AF65-F5344CB8AC3E}">
        <p14:creationId xmlns:p14="http://schemas.microsoft.com/office/powerpoint/2010/main" val="1709215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6067889" cy="6426200"/>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691" y="0"/>
            <a:ext cx="6079610" cy="6426200"/>
          </a:xfrm>
          <a:prstGeom prst="rect">
            <a:avLst/>
          </a:prstGeom>
        </p:spPr>
      </p:pic>
    </p:spTree>
    <p:extLst>
      <p:ext uri="{BB962C8B-B14F-4D97-AF65-F5344CB8AC3E}">
        <p14:creationId xmlns:p14="http://schemas.microsoft.com/office/powerpoint/2010/main" val="4224481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5959027" cy="6526554"/>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297" y="0"/>
            <a:ext cx="6015703" cy="6526554"/>
          </a:xfrm>
          <a:prstGeom prst="rect">
            <a:avLst/>
          </a:prstGeom>
        </p:spPr>
      </p:pic>
    </p:spTree>
    <p:extLst>
      <p:ext uri="{BB962C8B-B14F-4D97-AF65-F5344CB8AC3E}">
        <p14:creationId xmlns:p14="http://schemas.microsoft.com/office/powerpoint/2010/main" val="264101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2514600" y="2197100"/>
            <a:ext cx="184731" cy="369332"/>
          </a:xfrm>
          <a:prstGeom prst="rect">
            <a:avLst/>
          </a:prstGeom>
          <a:noFill/>
        </p:spPr>
        <p:txBody>
          <a:bodyPr wrap="none" rtlCol="0">
            <a:spAutoFit/>
          </a:bodyPr>
          <a:lstStyle/>
          <a:p>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741" y="0"/>
            <a:ext cx="6206259" cy="6858000"/>
          </a:xfrm>
          <a:prstGeom prst="rect">
            <a:avLst/>
          </a:prstGeom>
        </p:spPr>
      </p:pic>
      <p:sp>
        <p:nvSpPr>
          <p:cNvPr id="5" name="Textfeld 4"/>
          <p:cNvSpPr txBox="1"/>
          <p:nvPr/>
        </p:nvSpPr>
        <p:spPr>
          <a:xfrm>
            <a:off x="0" y="0"/>
            <a:ext cx="7809959" cy="6832640"/>
          </a:xfrm>
          <a:prstGeom prst="rect">
            <a:avLst/>
          </a:prstGeom>
          <a:noFill/>
        </p:spPr>
        <p:txBody>
          <a:bodyPr wrap="none" rtlCol="0">
            <a:spAutoFit/>
          </a:bodyPr>
          <a:lstStyle/>
          <a:p>
            <a:r>
              <a:rPr lang="de-DE" sz="2800" dirty="0"/>
              <a:t>Römer 8, </a:t>
            </a:r>
            <a:r>
              <a:rPr lang="de-DE" sz="2800" dirty="0" smtClean="0"/>
              <a:t>15</a:t>
            </a:r>
            <a:br>
              <a:rPr lang="de-DE" sz="2800" dirty="0" smtClean="0"/>
            </a:br>
            <a:endParaRPr lang="de-DE" sz="2800" dirty="0"/>
          </a:p>
          <a:p>
            <a:r>
              <a:rPr lang="de-DE" sz="4000" dirty="0"/>
              <a:t>Denn ihr habt nicht einen </a:t>
            </a:r>
            <a:endParaRPr lang="de-DE" sz="4000" dirty="0" smtClean="0"/>
          </a:p>
          <a:p>
            <a:r>
              <a:rPr lang="de-DE" sz="4000" dirty="0" smtClean="0"/>
              <a:t>Geist </a:t>
            </a:r>
            <a:r>
              <a:rPr lang="de-DE" sz="4000" dirty="0"/>
              <a:t>der </a:t>
            </a:r>
            <a:r>
              <a:rPr lang="de-DE" sz="4000" dirty="0" smtClean="0"/>
              <a:t>Knechtschaft </a:t>
            </a:r>
          </a:p>
          <a:p>
            <a:r>
              <a:rPr lang="de-DE" sz="4000" dirty="0" smtClean="0"/>
              <a:t>empfangen</a:t>
            </a:r>
            <a:r>
              <a:rPr lang="de-DE" sz="4000" dirty="0"/>
              <a:t>, </a:t>
            </a:r>
            <a:r>
              <a:rPr lang="de-DE" sz="4000" dirty="0" err="1"/>
              <a:t>daß</a:t>
            </a:r>
            <a:r>
              <a:rPr lang="de-DE" sz="4000" dirty="0"/>
              <a:t> ihr </a:t>
            </a:r>
            <a:r>
              <a:rPr lang="de-DE" sz="4000" dirty="0" smtClean="0"/>
              <a:t>euch</a:t>
            </a:r>
            <a:br>
              <a:rPr lang="de-DE" sz="4000" dirty="0" smtClean="0"/>
            </a:br>
            <a:r>
              <a:rPr lang="de-DE" sz="4000" dirty="0" smtClean="0"/>
              <a:t>wiederum </a:t>
            </a:r>
            <a:r>
              <a:rPr lang="de-DE" sz="4000" dirty="0"/>
              <a:t>fürchten </a:t>
            </a:r>
            <a:r>
              <a:rPr lang="de-DE" sz="4000" dirty="0" err="1" smtClean="0"/>
              <a:t>müßtet</a:t>
            </a:r>
            <a:r>
              <a:rPr lang="de-DE" sz="4000" dirty="0" smtClean="0"/>
              <a:t>,</a:t>
            </a:r>
          </a:p>
          <a:p>
            <a:r>
              <a:rPr lang="de-DE" sz="4000" dirty="0" smtClean="0"/>
              <a:t>sondern </a:t>
            </a:r>
            <a:r>
              <a:rPr lang="de-DE" sz="4000" dirty="0"/>
              <a:t>ihr </a:t>
            </a:r>
            <a:r>
              <a:rPr lang="de-DE" sz="4000" dirty="0" smtClean="0"/>
              <a:t>habt </a:t>
            </a:r>
            <a:r>
              <a:rPr lang="de-DE" sz="4000" dirty="0"/>
              <a:t>den </a:t>
            </a:r>
            <a:r>
              <a:rPr lang="de-DE" sz="4000" dirty="0" smtClean="0"/>
              <a:t>Geist</a:t>
            </a:r>
          </a:p>
          <a:p>
            <a:r>
              <a:rPr lang="de-DE" sz="4000" dirty="0" smtClean="0"/>
              <a:t>der Sohnschaft </a:t>
            </a:r>
            <a:r>
              <a:rPr lang="de-DE" sz="4000" dirty="0"/>
              <a:t>empfangen, </a:t>
            </a:r>
            <a:endParaRPr lang="de-DE" sz="4000" dirty="0" smtClean="0"/>
          </a:p>
          <a:p>
            <a:r>
              <a:rPr lang="de-DE" sz="4000" dirty="0" smtClean="0"/>
              <a:t>in </a:t>
            </a:r>
            <a:r>
              <a:rPr lang="de-DE" sz="4000" dirty="0"/>
              <a:t>dem wir rufen</a:t>
            </a:r>
            <a:r>
              <a:rPr lang="de-DE" sz="4000" dirty="0" smtClean="0"/>
              <a:t>:</a:t>
            </a:r>
          </a:p>
          <a:p>
            <a:r>
              <a:rPr lang="de-DE" sz="4800" b="1" dirty="0" smtClean="0"/>
              <a:t> 			</a:t>
            </a:r>
            <a:r>
              <a:rPr lang="de-DE" sz="4800" b="1" dirty="0"/>
              <a:t>	</a:t>
            </a:r>
            <a:r>
              <a:rPr lang="de-DE" sz="4800" b="1" dirty="0" smtClean="0"/>
              <a:t>     </a:t>
            </a:r>
            <a:r>
              <a:rPr lang="de-DE" sz="4800" b="1" i="1" dirty="0" smtClean="0"/>
              <a:t>Abba</a:t>
            </a:r>
            <a:r>
              <a:rPr lang="de-DE" sz="4800" b="1" i="1" dirty="0"/>
              <a:t>, </a:t>
            </a:r>
            <a:r>
              <a:rPr lang="de-DE" sz="4800" b="1" i="1" dirty="0">
                <a:effectLst>
                  <a:outerShdw blurRad="114300" dist="228600" sx="96000" sy="96000" algn="ctr" rotWithShape="0">
                    <a:srgbClr val="000000">
                      <a:alpha val="67000"/>
                    </a:srgbClr>
                  </a:outerShdw>
                </a:effectLst>
              </a:rPr>
              <a:t>Vater!</a:t>
            </a:r>
            <a:endParaRPr lang="de-DE" sz="4800" i="1" dirty="0">
              <a:effectLst>
                <a:outerShdw blurRad="114300" dist="228600" sx="96000" sy="96000" algn="ctr" rotWithShape="0">
                  <a:srgbClr val="000000">
                    <a:alpha val="67000"/>
                  </a:srgbClr>
                </a:outerShdw>
              </a:effectLst>
            </a:endParaRPr>
          </a:p>
          <a:p>
            <a:endParaRPr lang="de-DE" sz="5400" dirty="0"/>
          </a:p>
        </p:txBody>
      </p:sp>
    </p:spTree>
    <p:extLst>
      <p:ext uri="{BB962C8B-B14F-4D97-AF65-F5344CB8AC3E}">
        <p14:creationId xmlns:p14="http://schemas.microsoft.com/office/powerpoint/2010/main" val="1928566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b="1" i="1" dirty="0" smtClean="0"/>
              <a:t>Abba, Vater!</a:t>
            </a:r>
            <a:endParaRPr lang="de-DE" i="1"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2514600" y="2197100"/>
            <a:ext cx="184731" cy="369332"/>
          </a:xfrm>
          <a:prstGeom prst="rect">
            <a:avLst/>
          </a:prstGeom>
          <a:noFill/>
        </p:spPr>
        <p:txBody>
          <a:bodyPr wrap="none" rtlCol="0">
            <a:spAutoFit/>
          </a:bodyPr>
          <a:lstStyle/>
          <a:p>
            <a:endParaRPr lang="de-DE" dirty="0"/>
          </a:p>
        </p:txBody>
      </p:sp>
      <p:sp>
        <p:nvSpPr>
          <p:cNvPr id="5" name="Textfeld 4"/>
          <p:cNvSpPr txBox="1"/>
          <p:nvPr/>
        </p:nvSpPr>
        <p:spPr>
          <a:xfrm>
            <a:off x="214448" y="873855"/>
            <a:ext cx="10585718" cy="4647426"/>
          </a:xfrm>
          <a:prstGeom prst="rect">
            <a:avLst/>
          </a:prstGeom>
          <a:noFill/>
        </p:spPr>
        <p:txBody>
          <a:bodyPr wrap="none" rtlCol="0">
            <a:spAutoFit/>
          </a:bodyPr>
          <a:lstStyle/>
          <a:p>
            <a:r>
              <a:rPr lang="de-DE" sz="2800" dirty="0" smtClean="0"/>
              <a:t>1. Joh. 3,9</a:t>
            </a:r>
            <a:br>
              <a:rPr lang="de-DE" sz="2800" dirty="0" smtClean="0"/>
            </a:br>
            <a:endParaRPr lang="de-DE" sz="2800" dirty="0"/>
          </a:p>
          <a:p>
            <a:r>
              <a:rPr lang="de-DE" sz="4800" dirty="0" smtClean="0">
                <a:solidFill>
                  <a:schemeClr val="tx1">
                    <a:lumMod val="65000"/>
                    <a:lumOff val="35000"/>
                  </a:schemeClr>
                </a:solidFill>
              </a:rPr>
              <a:t>Jeder</a:t>
            </a:r>
            <a:r>
              <a:rPr lang="de-DE" sz="4800" dirty="0">
                <a:solidFill>
                  <a:schemeClr val="tx1">
                    <a:lumMod val="65000"/>
                    <a:lumOff val="35000"/>
                  </a:schemeClr>
                </a:solidFill>
              </a:rPr>
              <a:t>, der aus Gott geboren </a:t>
            </a:r>
            <a:r>
              <a:rPr lang="de-DE" sz="4800" dirty="0">
                <a:solidFill>
                  <a:schemeClr val="tx1">
                    <a:lumMod val="65000"/>
                    <a:lumOff val="35000"/>
                  </a:schemeClr>
                </a:solidFill>
              </a:rPr>
              <a:t>ist, tut nicht </a:t>
            </a:r>
          </a:p>
          <a:p>
            <a:r>
              <a:rPr lang="de-DE" sz="4800" dirty="0">
                <a:solidFill>
                  <a:schemeClr val="tx1">
                    <a:lumMod val="65000"/>
                    <a:lumOff val="35000"/>
                  </a:schemeClr>
                </a:solidFill>
              </a:rPr>
              <a:t>Sünde; denn </a:t>
            </a:r>
            <a:r>
              <a:rPr lang="de-DE" sz="4800" dirty="0">
                <a:solidFill>
                  <a:schemeClr val="tx1">
                    <a:lumMod val="65000"/>
                    <a:lumOff val="35000"/>
                  </a:schemeClr>
                </a:solidFill>
              </a:rPr>
              <a:t>Sein Same bleibt in ihm, </a:t>
            </a:r>
            <a:endParaRPr lang="de-DE" sz="4800" dirty="0" smtClean="0">
              <a:solidFill>
                <a:schemeClr val="tx1">
                  <a:lumMod val="65000"/>
                  <a:lumOff val="35000"/>
                </a:schemeClr>
              </a:solidFill>
            </a:endParaRPr>
          </a:p>
          <a:p>
            <a:r>
              <a:rPr lang="de-DE" sz="4800" dirty="0">
                <a:solidFill>
                  <a:schemeClr val="tx1">
                    <a:lumMod val="65000"/>
                    <a:lumOff val="35000"/>
                  </a:schemeClr>
                </a:solidFill>
              </a:rPr>
              <a:t>und er kann nicht sündigen, </a:t>
            </a:r>
          </a:p>
          <a:p>
            <a:r>
              <a:rPr lang="de-DE" sz="4800" dirty="0" smtClean="0">
                <a:solidFill>
                  <a:schemeClr val="tx1">
                    <a:lumMod val="65000"/>
                    <a:lumOff val="35000"/>
                  </a:schemeClr>
                </a:solidFill>
              </a:rPr>
              <a:t>weil </a:t>
            </a:r>
            <a:r>
              <a:rPr lang="de-DE" sz="4800" dirty="0">
                <a:solidFill>
                  <a:schemeClr val="tx1">
                    <a:lumMod val="65000"/>
                    <a:lumOff val="35000"/>
                  </a:schemeClr>
                </a:solidFill>
              </a:rPr>
              <a:t>er aus Gott geboren ist.</a:t>
            </a:r>
          </a:p>
          <a:p>
            <a:r>
              <a:rPr lang="de-DE" sz="4800" b="1" dirty="0" smtClean="0"/>
              <a:t> 						</a:t>
            </a:r>
            <a:endParaRPr lang="de-DE" sz="5400" dirty="0"/>
          </a:p>
        </p:txBody>
      </p:sp>
    </p:spTree>
    <p:extLst>
      <p:ext uri="{BB962C8B-B14F-4D97-AF65-F5344CB8AC3E}">
        <p14:creationId xmlns:p14="http://schemas.microsoft.com/office/powerpoint/2010/main" val="1992551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b="1" i="1" dirty="0" smtClean="0"/>
              <a:t>Abba, Vater!</a:t>
            </a:r>
            <a:endParaRPr lang="de-DE" i="1"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2514600" y="2197100"/>
            <a:ext cx="184731" cy="369332"/>
          </a:xfrm>
          <a:prstGeom prst="rect">
            <a:avLst/>
          </a:prstGeom>
          <a:noFill/>
        </p:spPr>
        <p:txBody>
          <a:bodyPr wrap="none" rtlCol="0">
            <a:spAutoFit/>
          </a:bodyPr>
          <a:lstStyle/>
          <a:p>
            <a:endParaRPr lang="de-DE" dirty="0"/>
          </a:p>
        </p:txBody>
      </p:sp>
      <p:sp>
        <p:nvSpPr>
          <p:cNvPr id="5" name="Textfeld 4"/>
          <p:cNvSpPr txBox="1"/>
          <p:nvPr/>
        </p:nvSpPr>
        <p:spPr>
          <a:xfrm>
            <a:off x="214448" y="873855"/>
            <a:ext cx="10369185" cy="4647426"/>
          </a:xfrm>
          <a:prstGeom prst="rect">
            <a:avLst/>
          </a:prstGeom>
          <a:noFill/>
        </p:spPr>
        <p:txBody>
          <a:bodyPr wrap="none" rtlCol="0">
            <a:spAutoFit/>
          </a:bodyPr>
          <a:lstStyle/>
          <a:p>
            <a:r>
              <a:rPr lang="de-DE" sz="2800" dirty="0" smtClean="0"/>
              <a:t>1. Joh. 3,9</a:t>
            </a:r>
            <a:br>
              <a:rPr lang="de-DE" sz="2800" dirty="0" smtClean="0"/>
            </a:br>
            <a:endParaRPr lang="de-DE" sz="2800" dirty="0"/>
          </a:p>
          <a:p>
            <a:r>
              <a:rPr lang="de-DE" sz="4800" dirty="0" smtClean="0">
                <a:solidFill>
                  <a:schemeClr val="tx1">
                    <a:lumMod val="65000"/>
                    <a:lumOff val="35000"/>
                  </a:schemeClr>
                </a:solidFill>
              </a:rPr>
              <a:t>Jeder</a:t>
            </a:r>
            <a:r>
              <a:rPr lang="de-DE" sz="4800" dirty="0">
                <a:solidFill>
                  <a:schemeClr val="tx1">
                    <a:lumMod val="65000"/>
                    <a:lumOff val="35000"/>
                  </a:schemeClr>
                </a:solidFill>
              </a:rPr>
              <a:t>, der aus Gott </a:t>
            </a:r>
            <a:r>
              <a:rPr lang="de-DE" sz="4800" b="1" i="1" dirty="0"/>
              <a:t>geboren</a:t>
            </a:r>
            <a:r>
              <a:rPr lang="de-DE" sz="4800" dirty="0"/>
              <a:t> </a:t>
            </a:r>
            <a:r>
              <a:rPr lang="de-DE" sz="4800" dirty="0">
                <a:solidFill>
                  <a:schemeClr val="tx1">
                    <a:lumMod val="65000"/>
                    <a:lumOff val="35000"/>
                  </a:schemeClr>
                </a:solidFill>
              </a:rPr>
              <a:t>ist, tut nicht </a:t>
            </a:r>
          </a:p>
          <a:p>
            <a:r>
              <a:rPr lang="de-DE" sz="4800" dirty="0">
                <a:solidFill>
                  <a:schemeClr val="tx1">
                    <a:lumMod val="65000"/>
                    <a:lumOff val="35000"/>
                  </a:schemeClr>
                </a:solidFill>
              </a:rPr>
              <a:t>Sünde; denn </a:t>
            </a:r>
            <a:r>
              <a:rPr lang="de-DE" sz="4800" b="1" i="1" dirty="0"/>
              <a:t>Sein Same bleibt in ihm</a:t>
            </a:r>
            <a:r>
              <a:rPr lang="de-DE" sz="4800" dirty="0"/>
              <a:t>, </a:t>
            </a:r>
            <a:endParaRPr lang="de-DE" sz="4800" dirty="0" smtClean="0"/>
          </a:p>
          <a:p>
            <a:r>
              <a:rPr lang="de-DE" sz="4800" dirty="0">
                <a:solidFill>
                  <a:schemeClr val="tx1">
                    <a:lumMod val="65000"/>
                    <a:lumOff val="35000"/>
                  </a:schemeClr>
                </a:solidFill>
              </a:rPr>
              <a:t>und er kann nicht sündigen, </a:t>
            </a:r>
          </a:p>
          <a:p>
            <a:r>
              <a:rPr lang="de-DE" sz="4800" b="1" dirty="0" smtClean="0"/>
              <a:t>weil </a:t>
            </a:r>
            <a:r>
              <a:rPr lang="de-DE" sz="4800" b="1" dirty="0"/>
              <a:t>er aus Gott geboren ist</a:t>
            </a:r>
            <a:r>
              <a:rPr lang="de-DE" sz="4800" dirty="0"/>
              <a:t>.</a:t>
            </a:r>
          </a:p>
          <a:p>
            <a:r>
              <a:rPr lang="de-DE" sz="4800" b="1" dirty="0" smtClean="0"/>
              <a:t> 						</a:t>
            </a:r>
            <a:endParaRPr lang="de-DE" sz="5400" dirty="0"/>
          </a:p>
        </p:txBody>
      </p:sp>
    </p:spTree>
    <p:extLst>
      <p:ext uri="{BB962C8B-B14F-4D97-AF65-F5344CB8AC3E}">
        <p14:creationId xmlns:p14="http://schemas.microsoft.com/office/powerpoint/2010/main" val="704062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2514600" y="2197100"/>
            <a:ext cx="184731" cy="369332"/>
          </a:xfrm>
          <a:prstGeom prst="rect">
            <a:avLst/>
          </a:prstGeom>
          <a:noFill/>
        </p:spPr>
        <p:txBody>
          <a:bodyPr wrap="none" rtlCol="0">
            <a:spAutoFit/>
          </a:bodyPr>
          <a:lstStyle/>
          <a:p>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589" y="0"/>
            <a:ext cx="6521411" cy="6858000"/>
          </a:xfrm>
          <a:prstGeom prst="rect">
            <a:avLst/>
          </a:prstGeom>
        </p:spPr>
      </p:pic>
      <p:sp>
        <p:nvSpPr>
          <p:cNvPr id="5" name="Textfeld 4"/>
          <p:cNvSpPr txBox="1"/>
          <p:nvPr/>
        </p:nvSpPr>
        <p:spPr>
          <a:xfrm>
            <a:off x="214448" y="873855"/>
            <a:ext cx="10369185" cy="4647426"/>
          </a:xfrm>
          <a:prstGeom prst="rect">
            <a:avLst/>
          </a:prstGeom>
          <a:noFill/>
        </p:spPr>
        <p:txBody>
          <a:bodyPr wrap="none" rtlCol="0">
            <a:spAutoFit/>
          </a:bodyPr>
          <a:lstStyle/>
          <a:p>
            <a:r>
              <a:rPr lang="de-DE" sz="2800" dirty="0" smtClean="0"/>
              <a:t>1. Joh. 3,9</a:t>
            </a:r>
            <a:br>
              <a:rPr lang="de-DE" sz="2800" dirty="0" smtClean="0"/>
            </a:br>
            <a:endParaRPr lang="de-DE" sz="2800" dirty="0"/>
          </a:p>
          <a:p>
            <a:r>
              <a:rPr lang="de-DE" sz="4800" dirty="0" smtClean="0">
                <a:solidFill>
                  <a:schemeClr val="tx1">
                    <a:lumMod val="65000"/>
                    <a:lumOff val="35000"/>
                  </a:schemeClr>
                </a:solidFill>
              </a:rPr>
              <a:t>Jeder</a:t>
            </a:r>
            <a:r>
              <a:rPr lang="de-DE" sz="4800" dirty="0">
                <a:solidFill>
                  <a:schemeClr val="tx1">
                    <a:lumMod val="65000"/>
                    <a:lumOff val="35000"/>
                  </a:schemeClr>
                </a:solidFill>
              </a:rPr>
              <a:t>, der aus Gott </a:t>
            </a:r>
            <a:r>
              <a:rPr lang="de-DE" sz="4800" b="1" i="1" dirty="0"/>
              <a:t>geboren</a:t>
            </a:r>
            <a:r>
              <a:rPr lang="de-DE" sz="4800" dirty="0"/>
              <a:t> </a:t>
            </a:r>
            <a:r>
              <a:rPr lang="de-DE" sz="4800" dirty="0">
                <a:solidFill>
                  <a:schemeClr val="tx1">
                    <a:lumMod val="65000"/>
                    <a:lumOff val="35000"/>
                  </a:schemeClr>
                </a:solidFill>
              </a:rPr>
              <a:t>ist, tut nicht </a:t>
            </a:r>
          </a:p>
          <a:p>
            <a:r>
              <a:rPr lang="de-DE" sz="4800" dirty="0">
                <a:solidFill>
                  <a:schemeClr val="tx1">
                    <a:lumMod val="65000"/>
                    <a:lumOff val="35000"/>
                  </a:schemeClr>
                </a:solidFill>
              </a:rPr>
              <a:t>Sünde; denn </a:t>
            </a:r>
            <a:r>
              <a:rPr lang="de-DE" sz="4800" b="1" i="1" dirty="0"/>
              <a:t>Sein Same bleibt in ihm</a:t>
            </a:r>
            <a:r>
              <a:rPr lang="de-DE" sz="4800" dirty="0"/>
              <a:t>, </a:t>
            </a:r>
            <a:endParaRPr lang="de-DE" sz="4800" dirty="0" smtClean="0"/>
          </a:p>
          <a:p>
            <a:r>
              <a:rPr lang="de-DE" sz="4800" dirty="0">
                <a:solidFill>
                  <a:schemeClr val="tx1">
                    <a:lumMod val="65000"/>
                    <a:lumOff val="35000"/>
                  </a:schemeClr>
                </a:solidFill>
              </a:rPr>
              <a:t>und er kann nicht sündigen, </a:t>
            </a:r>
          </a:p>
          <a:p>
            <a:r>
              <a:rPr lang="de-DE" sz="4800" b="1" dirty="0" smtClean="0"/>
              <a:t>weil </a:t>
            </a:r>
            <a:r>
              <a:rPr lang="de-DE" sz="4800" b="1" dirty="0"/>
              <a:t>er aus Gott geboren ist</a:t>
            </a:r>
            <a:r>
              <a:rPr lang="de-DE" sz="4800" dirty="0"/>
              <a:t>.</a:t>
            </a:r>
          </a:p>
          <a:p>
            <a:r>
              <a:rPr lang="de-DE" sz="4800" b="1" dirty="0" smtClean="0"/>
              <a:t> 						</a:t>
            </a:r>
            <a:endParaRPr lang="de-DE" sz="5400" dirty="0"/>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b="1" i="1" dirty="0" smtClean="0"/>
              <a:t>Abba, Vater!</a:t>
            </a:r>
            <a:endParaRPr lang="de-DE" i="1" dirty="0"/>
          </a:p>
        </p:txBody>
      </p:sp>
    </p:spTree>
    <p:extLst>
      <p:ext uri="{BB962C8B-B14F-4D97-AF65-F5344CB8AC3E}">
        <p14:creationId xmlns:p14="http://schemas.microsoft.com/office/powerpoint/2010/main" val="2131797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46200" y="1189038"/>
            <a:ext cx="9144000" cy="3763962"/>
          </a:xfrm>
        </p:spPr>
        <p:txBody>
          <a:bodyPr/>
          <a:lstStyle/>
          <a:p>
            <a:pPr algn="l"/>
            <a:r>
              <a:rPr lang="de-DE" i="1" dirty="0"/>
              <a:t>Lukas 11,1-4</a:t>
            </a:r>
          </a:p>
          <a:p>
            <a:pPr algn="l"/>
            <a:r>
              <a:rPr lang="de-DE" dirty="0"/>
              <a:t>Und es geschah, als er an einem Ort war und betete, da sprach, als er aufhörte, einer seiner Jünger zu ihm: Herr, lehre uns beten, wie auch Johannes seine Jünger lehrte!</a:t>
            </a:r>
          </a:p>
          <a:p>
            <a:pPr algn="l"/>
            <a:r>
              <a:rPr lang="de-DE" dirty="0" smtClean="0"/>
              <a:t>Er </a:t>
            </a:r>
            <a:r>
              <a:rPr lang="de-DE" dirty="0"/>
              <a:t>sprach aber zu ihnen: wenn ihr betet, so sprecht: </a:t>
            </a:r>
            <a:endParaRPr lang="de-DE" dirty="0" smtClean="0"/>
          </a:p>
          <a:p>
            <a:pPr algn="l"/>
            <a:r>
              <a:rPr lang="de-DE" dirty="0" smtClean="0"/>
              <a:t>Vater</a:t>
            </a:r>
            <a:r>
              <a:rPr lang="de-DE" dirty="0"/>
              <a:t>, geheiligt werde dein Name; dein Reich komme</a:t>
            </a:r>
          </a:p>
          <a:p>
            <a:pPr algn="l"/>
            <a:r>
              <a:rPr lang="de-DE" dirty="0" smtClean="0"/>
              <a:t>unser </a:t>
            </a:r>
            <a:r>
              <a:rPr lang="de-DE" dirty="0"/>
              <a:t>nötiges Brot gib uns täglich</a:t>
            </a:r>
          </a:p>
          <a:p>
            <a:pPr algn="l"/>
            <a:r>
              <a:rPr lang="de-DE" dirty="0" smtClean="0"/>
              <a:t>und </a:t>
            </a:r>
            <a:r>
              <a:rPr lang="de-DE" dirty="0"/>
              <a:t>vergib uns unsere Sünden, denn auch wir selbst vergeben jedem, der uns schuldig ist; und führe uns nicht in Versuchung.</a:t>
            </a:r>
          </a:p>
          <a:p>
            <a:pPr algn="l"/>
            <a:endParaRPr lang="de-DE" dirty="0"/>
          </a:p>
        </p:txBody>
      </p:sp>
      <p:sp>
        <p:nvSpPr>
          <p:cNvPr id="4"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Jesus lehrt uns Beten</a:t>
            </a:r>
            <a:endParaRPr lang="de-DE" dirty="0"/>
          </a:p>
        </p:txBody>
      </p:sp>
    </p:spTree>
    <p:extLst>
      <p:ext uri="{BB962C8B-B14F-4D97-AF65-F5344CB8AC3E}">
        <p14:creationId xmlns:p14="http://schemas.microsoft.com/office/powerpoint/2010/main" val="811036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844800" cy="646331"/>
          </a:xfrm>
          <a:prstGeom prst="rect">
            <a:avLst/>
          </a:prstGeom>
          <a:noFill/>
        </p:spPr>
        <p:txBody>
          <a:bodyPr wrap="none" rtlCol="0">
            <a:spAutoFit/>
          </a:bodyPr>
          <a:lstStyle/>
          <a:p>
            <a:r>
              <a:rPr lang="de-DE" sz="3600" dirty="0" smtClean="0"/>
              <a:t>Hingabe:</a:t>
            </a:r>
            <a:endParaRPr lang="de-DE" sz="3600" dirty="0"/>
          </a:p>
        </p:txBody>
      </p:sp>
      <p:sp>
        <p:nvSpPr>
          <p:cNvPr id="2" name="Textfeld 1"/>
          <p:cNvSpPr txBox="1"/>
          <p:nvPr/>
        </p:nvSpPr>
        <p:spPr>
          <a:xfrm>
            <a:off x="4292600" y="3728134"/>
            <a:ext cx="3790140" cy="1200329"/>
          </a:xfrm>
          <a:prstGeom prst="rect">
            <a:avLst/>
          </a:prstGeom>
          <a:noFill/>
        </p:spPr>
        <p:txBody>
          <a:bodyPr wrap="none" rtlCol="0">
            <a:spAutoFit/>
          </a:bodyPr>
          <a:lstStyle/>
          <a:p>
            <a:r>
              <a:rPr lang="de-DE" sz="3600" dirty="0"/>
              <a:t>Dein Reich komme.</a:t>
            </a:r>
          </a:p>
          <a:p>
            <a:endParaRPr lang="de-DE" sz="3600" dirty="0"/>
          </a:p>
        </p:txBody>
      </p:sp>
    </p:spTree>
    <p:extLst>
      <p:ext uri="{BB962C8B-B14F-4D97-AF65-F5344CB8AC3E}">
        <p14:creationId xmlns:p14="http://schemas.microsoft.com/office/powerpoint/2010/main" val="769302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5749213" cy="6629400"/>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727" y="0"/>
            <a:ext cx="6041273" cy="6629400"/>
          </a:xfrm>
          <a:prstGeom prst="rect">
            <a:avLst/>
          </a:prstGeom>
        </p:spPr>
      </p:pic>
    </p:spTree>
    <p:extLst>
      <p:ext uri="{BB962C8B-B14F-4D97-AF65-F5344CB8AC3E}">
        <p14:creationId xmlns:p14="http://schemas.microsoft.com/office/powerpoint/2010/main" val="2918599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5941435" cy="6598479"/>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400" y="0"/>
            <a:ext cx="6197600" cy="6598479"/>
          </a:xfrm>
          <a:prstGeom prst="rect">
            <a:avLst/>
          </a:prstGeom>
        </p:spPr>
      </p:pic>
    </p:spTree>
    <p:extLst>
      <p:ext uri="{BB962C8B-B14F-4D97-AF65-F5344CB8AC3E}">
        <p14:creationId xmlns:p14="http://schemas.microsoft.com/office/powerpoint/2010/main" val="6949003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70600" y="0"/>
            <a:ext cx="6121400" cy="6918708"/>
          </a:xfrm>
        </p:spPr>
      </p:pic>
      <p:sp>
        <p:nvSpPr>
          <p:cNvPr id="5" name="Textfeld 4"/>
          <p:cNvSpPr txBox="1"/>
          <p:nvPr/>
        </p:nvSpPr>
        <p:spPr>
          <a:xfrm>
            <a:off x="444500" y="609600"/>
            <a:ext cx="5639685" cy="1384995"/>
          </a:xfrm>
          <a:prstGeom prst="rect">
            <a:avLst/>
          </a:prstGeom>
          <a:noFill/>
        </p:spPr>
        <p:txBody>
          <a:bodyPr wrap="none" rtlCol="0">
            <a:spAutoFit/>
          </a:bodyPr>
          <a:lstStyle/>
          <a:p>
            <a:r>
              <a:rPr lang="de-DE" sz="2800" dirty="0"/>
              <a:t>Das Reich Gottes ist überall da</a:t>
            </a:r>
            <a:r>
              <a:rPr lang="de-DE" sz="2800" dirty="0" smtClean="0"/>
              <a:t>,</a:t>
            </a:r>
          </a:p>
          <a:p>
            <a:endParaRPr lang="de-DE" sz="2800" dirty="0"/>
          </a:p>
          <a:p>
            <a:r>
              <a:rPr lang="de-DE" sz="2800" dirty="0" smtClean="0"/>
              <a:t>		 </a:t>
            </a:r>
            <a:r>
              <a:rPr lang="de-DE" sz="2800" dirty="0"/>
              <a:t>wo Sein Wille geschieht.</a:t>
            </a:r>
          </a:p>
        </p:txBody>
      </p:sp>
    </p:spTree>
    <p:extLst>
      <p:ext uri="{BB962C8B-B14F-4D97-AF65-F5344CB8AC3E}">
        <p14:creationId xmlns:p14="http://schemas.microsoft.com/office/powerpoint/2010/main" val="3494499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8601" y="-5923"/>
            <a:ext cx="6629400" cy="7163588"/>
          </a:xfrm>
        </p:spPr>
      </p:pic>
    </p:spTree>
    <p:extLst>
      <p:ext uri="{BB962C8B-B14F-4D97-AF65-F5344CB8AC3E}">
        <p14:creationId xmlns:p14="http://schemas.microsoft.com/office/powerpoint/2010/main" val="1275104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844800" cy="646331"/>
          </a:xfrm>
          <a:prstGeom prst="rect">
            <a:avLst/>
          </a:prstGeom>
          <a:noFill/>
        </p:spPr>
        <p:txBody>
          <a:bodyPr wrap="none" rtlCol="0">
            <a:spAutoFit/>
          </a:bodyPr>
          <a:lstStyle/>
          <a:p>
            <a:r>
              <a:rPr lang="de-DE" sz="3600" dirty="0" smtClean="0"/>
              <a:t>Hingabe:</a:t>
            </a:r>
            <a:endParaRPr lang="de-DE" sz="3600" dirty="0"/>
          </a:p>
        </p:txBody>
      </p:sp>
      <p:sp>
        <p:nvSpPr>
          <p:cNvPr id="2" name="Textfeld 1"/>
          <p:cNvSpPr txBox="1"/>
          <p:nvPr/>
        </p:nvSpPr>
        <p:spPr>
          <a:xfrm>
            <a:off x="4292600" y="3728134"/>
            <a:ext cx="4090543" cy="3416320"/>
          </a:xfrm>
          <a:prstGeom prst="rect">
            <a:avLst/>
          </a:prstGeom>
          <a:noFill/>
        </p:spPr>
        <p:txBody>
          <a:bodyPr wrap="none" rtlCol="0">
            <a:spAutoFit/>
          </a:bodyPr>
          <a:lstStyle/>
          <a:p>
            <a:r>
              <a:rPr lang="de-DE" sz="3600" dirty="0"/>
              <a:t>Dein Reich komme</a:t>
            </a:r>
            <a:r>
              <a:rPr lang="de-DE" sz="3600" dirty="0" smtClean="0"/>
              <a:t>.</a:t>
            </a:r>
          </a:p>
          <a:p>
            <a:r>
              <a:rPr lang="de-DE" sz="3600" dirty="0" smtClean="0"/>
              <a:t>Dein Wille geschehe.</a:t>
            </a:r>
          </a:p>
          <a:p>
            <a:endParaRPr lang="de-DE" sz="3600" dirty="0"/>
          </a:p>
          <a:p>
            <a:r>
              <a:rPr lang="de-DE" sz="3600" dirty="0" smtClean="0"/>
              <a:t>Wie im Himmel – </a:t>
            </a:r>
          </a:p>
          <a:p>
            <a:r>
              <a:rPr lang="de-DE" sz="3600" dirty="0" smtClean="0"/>
              <a:t>So auf Erden!</a:t>
            </a:r>
            <a:endParaRPr lang="de-DE" sz="3600" dirty="0"/>
          </a:p>
          <a:p>
            <a:endParaRPr lang="de-DE" sz="3600" dirty="0"/>
          </a:p>
        </p:txBody>
      </p:sp>
    </p:spTree>
    <p:extLst>
      <p:ext uri="{BB962C8B-B14F-4D97-AF65-F5344CB8AC3E}">
        <p14:creationId xmlns:p14="http://schemas.microsoft.com/office/powerpoint/2010/main" val="3090223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2" name="Textfeld 1"/>
          <p:cNvSpPr txBox="1"/>
          <p:nvPr/>
        </p:nvSpPr>
        <p:spPr>
          <a:xfrm>
            <a:off x="6700060" y="3679735"/>
            <a:ext cx="5113836" cy="1754326"/>
          </a:xfrm>
          <a:prstGeom prst="rect">
            <a:avLst/>
          </a:prstGeom>
          <a:noFill/>
        </p:spPr>
        <p:txBody>
          <a:bodyPr wrap="none" rtlCol="0">
            <a:spAutoFit/>
          </a:bodyPr>
          <a:lstStyle/>
          <a:p>
            <a:r>
              <a:rPr lang="de-DE" sz="3600" dirty="0" smtClean="0"/>
              <a:t>Unser nötiges Brot gib uns</a:t>
            </a:r>
            <a:br>
              <a:rPr lang="de-DE" sz="3600" dirty="0" smtClean="0"/>
            </a:br>
            <a:r>
              <a:rPr lang="de-DE" sz="3600" dirty="0" smtClean="0"/>
              <a:t>täglich.</a:t>
            </a:r>
            <a:endParaRPr lang="de-DE" sz="3600" dirty="0"/>
          </a:p>
          <a:p>
            <a:endParaRPr lang="de-DE" sz="3600" dirty="0"/>
          </a:p>
        </p:txBody>
      </p:sp>
      <p:sp>
        <p:nvSpPr>
          <p:cNvPr id="7" name="Textfeld 6"/>
          <p:cNvSpPr txBox="1"/>
          <p:nvPr/>
        </p:nvSpPr>
        <p:spPr>
          <a:xfrm>
            <a:off x="6743700" y="2959100"/>
            <a:ext cx="2426946" cy="646331"/>
          </a:xfrm>
          <a:prstGeom prst="rect">
            <a:avLst/>
          </a:prstGeom>
          <a:noFill/>
        </p:spPr>
        <p:txBody>
          <a:bodyPr wrap="none" rtlCol="0">
            <a:spAutoFit/>
          </a:bodyPr>
          <a:lstStyle/>
          <a:p>
            <a:r>
              <a:rPr lang="de-DE" sz="3600" dirty="0" smtClean="0"/>
              <a:t>Versorgung:</a:t>
            </a:r>
            <a:endParaRPr lang="de-DE" sz="3600" dirty="0"/>
          </a:p>
        </p:txBody>
      </p:sp>
    </p:spTree>
    <p:extLst>
      <p:ext uri="{BB962C8B-B14F-4D97-AF65-F5344CB8AC3E}">
        <p14:creationId xmlns:p14="http://schemas.microsoft.com/office/powerpoint/2010/main" val="4175048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54700" y="-1"/>
            <a:ext cx="6362700" cy="6839385"/>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119383" cy="6858000"/>
          </a:xfrm>
          <a:prstGeom prst="rect">
            <a:avLst/>
          </a:prstGeom>
        </p:spPr>
      </p:pic>
    </p:spTree>
    <p:extLst>
      <p:ext uri="{BB962C8B-B14F-4D97-AF65-F5344CB8AC3E}">
        <p14:creationId xmlns:p14="http://schemas.microsoft.com/office/powerpoint/2010/main" val="17837882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91201" y="0"/>
            <a:ext cx="6400800" cy="6916386"/>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055293" cy="6858000"/>
          </a:xfrm>
          <a:prstGeom prst="rect">
            <a:avLst/>
          </a:prstGeom>
        </p:spPr>
      </p:pic>
    </p:spTree>
    <p:extLst>
      <p:ext uri="{BB962C8B-B14F-4D97-AF65-F5344CB8AC3E}">
        <p14:creationId xmlns:p14="http://schemas.microsoft.com/office/powerpoint/2010/main" val="17672007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4000" y="250824"/>
            <a:ext cx="11772900" cy="6327775"/>
          </a:xfrm>
        </p:spPr>
        <p:txBody>
          <a:bodyPr>
            <a:normAutofit fontScale="92500"/>
          </a:bodyPr>
          <a:lstStyle/>
          <a:p>
            <a:pPr marL="0" indent="0">
              <a:buNone/>
            </a:pPr>
            <a:r>
              <a:rPr lang="de-DE" dirty="0" err="1"/>
              <a:t>Matth</a:t>
            </a:r>
            <a:r>
              <a:rPr lang="de-DE" dirty="0"/>
              <a:t>. 6,33</a:t>
            </a:r>
          </a:p>
          <a:p>
            <a:pPr marL="0" indent="0">
              <a:buNone/>
            </a:pPr>
            <a:r>
              <a:rPr lang="de-DE" dirty="0"/>
              <a:t>Darum sage ich euch: Sorgt euch nicht um euer Leben, was ihr essen und was ihr trinken sollt, noch um euren Leib, was ihr anziehen sollt! Ist nicht das Leben mehr als die Speise und der Leib mehr als die Kleidung? Seht die Vögel des Himmels an: Sie säen nicht und ernten nicht, sie sammeln auch nicht in die Scheunen, und euer himmlischer Vater ernährt sie doch. Seid ihr nicht viel mehr wert als sie? Wer aber von euch kann durch sein Sorgen zu seiner </a:t>
            </a:r>
            <a:r>
              <a:rPr lang="de-DE" dirty="0" smtClean="0"/>
              <a:t>Lebenslänge </a:t>
            </a:r>
            <a:r>
              <a:rPr lang="de-DE" dirty="0"/>
              <a:t>eine einzige Elle hinzusetzen? Und warum sorgt ihr euch um die Kleidung? Betrachtet die Lilien des Feldes, wie sie wachsen! Sie mühen sich nicht und spinnen nicht; ich sage euch aber, </a:t>
            </a:r>
            <a:r>
              <a:rPr lang="de-DE" dirty="0" err="1"/>
              <a:t>daß</a:t>
            </a:r>
            <a:r>
              <a:rPr lang="de-DE" dirty="0"/>
              <a:t> auch Salomo in all seiner Herrlichkeit nicht gekleidet gewesen ist wie eine von ihnen. Wenn nun Gott das Gras des Feldes, das heute steht und morgen in den Ofen geworfen wird, so kleidet, wird er das nicht viel mehr euch tun, ihr Kleingläubigen? Darum sollt ihr nicht sorgen und sagen: Was werden wir essen? oder: Was werden wir trinken? oder: Womit werden wir uns kleiden? Denn nach allen diesen Dingen trachten die Heiden, aber euer himmlischer Vater weiß, </a:t>
            </a:r>
            <a:r>
              <a:rPr lang="de-DE" dirty="0" err="1"/>
              <a:t>daß</a:t>
            </a:r>
            <a:r>
              <a:rPr lang="de-DE" dirty="0"/>
              <a:t> ihr das alles benötigt. Trachtet vielmehr zuerst nach dem Reich Gottes und nach seiner Gerechtigkeit, so wird euch dies alles hinzugefügt werden! </a:t>
            </a:r>
          </a:p>
        </p:txBody>
      </p:sp>
    </p:spTree>
    <p:extLst>
      <p:ext uri="{BB962C8B-B14F-4D97-AF65-F5344CB8AC3E}">
        <p14:creationId xmlns:p14="http://schemas.microsoft.com/office/powerpoint/2010/main" val="1444184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46200" y="1189038"/>
            <a:ext cx="9144000" cy="1655762"/>
          </a:xfrm>
        </p:spPr>
        <p:txBody>
          <a:bodyPr/>
          <a:lstStyle/>
          <a:p>
            <a:r>
              <a:rPr lang="de-DE" dirty="0" smtClean="0"/>
              <a:t>Das </a:t>
            </a:r>
            <a:r>
              <a:rPr lang="de-DE" dirty="0" err="1" smtClean="0"/>
              <a:t>Jüngerschaftsgebet</a:t>
            </a:r>
            <a:endParaRPr lang="de-DE" dirty="0" smtClean="0"/>
          </a:p>
          <a:p>
            <a:endParaRPr lang="de-DE" dirty="0"/>
          </a:p>
          <a:p>
            <a:endParaRPr lang="de-DE" dirty="0" smtClean="0"/>
          </a:p>
          <a:p>
            <a:endParaRPr lang="de-DE" dirty="0"/>
          </a:p>
        </p:txBody>
      </p:sp>
      <p:sp>
        <p:nvSpPr>
          <p:cNvPr id="4"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Jesus lehrt uns Beten</a:t>
            </a:r>
            <a:endParaRPr lang="de-DE" dirty="0"/>
          </a:p>
        </p:txBody>
      </p:sp>
    </p:spTree>
    <p:extLst>
      <p:ext uri="{BB962C8B-B14F-4D97-AF65-F5344CB8AC3E}">
        <p14:creationId xmlns:p14="http://schemas.microsoft.com/office/powerpoint/2010/main" val="2964457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4000" y="250824"/>
            <a:ext cx="11772900" cy="6327775"/>
          </a:xfrm>
        </p:spPr>
        <p:txBody>
          <a:bodyPr>
            <a:normAutofit fontScale="92500"/>
          </a:bodyPr>
          <a:lstStyle/>
          <a:p>
            <a:pPr marL="0" indent="0">
              <a:buNone/>
            </a:pPr>
            <a:r>
              <a:rPr lang="de-DE" dirty="0" err="1">
                <a:solidFill>
                  <a:schemeClr val="bg1">
                    <a:lumMod val="75000"/>
                  </a:schemeClr>
                </a:solidFill>
              </a:rPr>
              <a:t>Matth</a:t>
            </a:r>
            <a:r>
              <a:rPr lang="de-DE" dirty="0">
                <a:solidFill>
                  <a:schemeClr val="bg1">
                    <a:lumMod val="75000"/>
                  </a:schemeClr>
                </a:solidFill>
              </a:rPr>
              <a:t>. 6,33</a:t>
            </a:r>
          </a:p>
          <a:p>
            <a:pPr marL="0" indent="0">
              <a:buNone/>
            </a:pPr>
            <a:r>
              <a:rPr lang="de-DE" dirty="0">
                <a:solidFill>
                  <a:schemeClr val="bg1">
                    <a:lumMod val="75000"/>
                  </a:schemeClr>
                </a:solidFill>
              </a:rPr>
              <a:t>Darum sage ich euch: Sorgt euch nicht um euer Leben, was ihr essen und was ihr trinken sollt, noch um euren Leib, was ihr anziehen sollt! Ist nicht das Leben mehr als die Speise und der Leib mehr als die Kleidung? Seht die Vögel des Himmels an: Sie säen nicht und ernten nicht, sie sammeln auch nicht in die Scheunen, und euer himmlischer Vater ernährt sie doch. Seid ihr nicht viel mehr wert als sie? Wer aber von euch kann durch sein Sorgen zu seiner </a:t>
            </a:r>
            <a:r>
              <a:rPr lang="de-DE" dirty="0" smtClean="0">
                <a:solidFill>
                  <a:schemeClr val="bg1">
                    <a:lumMod val="75000"/>
                  </a:schemeClr>
                </a:solidFill>
              </a:rPr>
              <a:t>Lebenslänge </a:t>
            </a:r>
            <a:r>
              <a:rPr lang="de-DE" dirty="0">
                <a:solidFill>
                  <a:schemeClr val="bg1">
                    <a:lumMod val="75000"/>
                  </a:schemeClr>
                </a:solidFill>
              </a:rPr>
              <a:t>eine einzige Elle hinzusetzen? Und warum sorgt ihr euch um die Kleidung? Betrachtet die Lilien des Feldes, wie sie wachsen! Sie mühen sich nicht und spinnen nicht; ich sage euch aber, </a:t>
            </a:r>
            <a:r>
              <a:rPr lang="de-DE" dirty="0" err="1">
                <a:solidFill>
                  <a:schemeClr val="bg1">
                    <a:lumMod val="75000"/>
                  </a:schemeClr>
                </a:solidFill>
              </a:rPr>
              <a:t>daß</a:t>
            </a:r>
            <a:r>
              <a:rPr lang="de-DE" dirty="0">
                <a:solidFill>
                  <a:schemeClr val="bg1">
                    <a:lumMod val="75000"/>
                  </a:schemeClr>
                </a:solidFill>
              </a:rPr>
              <a:t> auch Salomo in all seiner Herrlichkeit nicht gekleidet gewesen ist wie eine von ihnen. Wenn nun Gott das Gras des Feldes, das heute steht und morgen in den Ofen geworfen wird, so kleidet, wird er das nicht viel mehr euch tun, ihr Kleingläubigen? Darum sollt ihr nicht sorgen und sagen: Was werden wir essen? oder: Was werden wir trinken? oder: Womit werden wir uns kleiden? Denn nach allen diesen Dingen trachten die Heiden, aber euer himmlischer Vater weiß, </a:t>
            </a:r>
            <a:r>
              <a:rPr lang="de-DE" dirty="0" err="1">
                <a:solidFill>
                  <a:schemeClr val="bg1">
                    <a:lumMod val="75000"/>
                  </a:schemeClr>
                </a:solidFill>
              </a:rPr>
              <a:t>daß</a:t>
            </a:r>
            <a:r>
              <a:rPr lang="de-DE" dirty="0">
                <a:solidFill>
                  <a:schemeClr val="bg1">
                    <a:lumMod val="75000"/>
                  </a:schemeClr>
                </a:solidFill>
              </a:rPr>
              <a:t> ihr das alles benötigt. </a:t>
            </a:r>
            <a:r>
              <a:rPr lang="de-DE" dirty="0"/>
              <a:t>Trachtet vielmehr zuerst nach dem Reich Gottes und nach seiner Gerechtigkeit, so wird euch dies alles hinzugefügt werden! </a:t>
            </a:r>
          </a:p>
        </p:txBody>
      </p:sp>
    </p:spTree>
    <p:extLst>
      <p:ext uri="{BB962C8B-B14F-4D97-AF65-F5344CB8AC3E}">
        <p14:creationId xmlns:p14="http://schemas.microsoft.com/office/powerpoint/2010/main" val="1077979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4000" y="250824"/>
            <a:ext cx="4864100" cy="4905375"/>
          </a:xfrm>
        </p:spPr>
        <p:txBody>
          <a:bodyPr>
            <a:normAutofit/>
          </a:bodyPr>
          <a:lstStyle/>
          <a:p>
            <a:pPr marL="0" indent="0">
              <a:buNone/>
            </a:pPr>
            <a:r>
              <a:rPr lang="de-DE" dirty="0"/>
              <a:t>Phil 4,6</a:t>
            </a:r>
          </a:p>
          <a:p>
            <a:pPr marL="0" indent="0">
              <a:buNone/>
            </a:pPr>
            <a:r>
              <a:rPr lang="de-DE" dirty="0"/>
              <a:t>Sorgt euch um nichts; sondern in </a:t>
            </a:r>
            <a:r>
              <a:rPr lang="de-DE" dirty="0" smtClean="0"/>
              <a:t>allem lasst </a:t>
            </a:r>
            <a:r>
              <a:rPr lang="de-DE" dirty="0"/>
              <a:t>durch Gebet und </a:t>
            </a:r>
            <a:r>
              <a:rPr lang="de-DE" dirty="0" smtClean="0"/>
              <a:t>Flehen mit </a:t>
            </a:r>
            <a:r>
              <a:rPr lang="de-DE" dirty="0"/>
              <a:t>Danksagung eure Anliegen vor </a:t>
            </a:r>
            <a:r>
              <a:rPr lang="de-DE" dirty="0" smtClean="0"/>
              <a:t>Gott </a:t>
            </a:r>
            <a:r>
              <a:rPr lang="de-DE" dirty="0"/>
              <a:t>kundwerden.</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939" y="0"/>
            <a:ext cx="6362961" cy="6858000"/>
          </a:xfrm>
          <a:prstGeom prst="rect">
            <a:avLst/>
          </a:prstGeom>
        </p:spPr>
      </p:pic>
    </p:spTree>
    <p:extLst>
      <p:ext uri="{BB962C8B-B14F-4D97-AF65-F5344CB8AC3E}">
        <p14:creationId xmlns:p14="http://schemas.microsoft.com/office/powerpoint/2010/main" val="1270279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7" name="Textfeld 6"/>
          <p:cNvSpPr txBox="1"/>
          <p:nvPr/>
        </p:nvSpPr>
        <p:spPr>
          <a:xfrm>
            <a:off x="6743700" y="2959100"/>
            <a:ext cx="2303516" cy="646331"/>
          </a:xfrm>
          <a:prstGeom prst="rect">
            <a:avLst/>
          </a:prstGeom>
          <a:noFill/>
        </p:spPr>
        <p:txBody>
          <a:bodyPr wrap="none" rtlCol="0">
            <a:spAutoFit/>
          </a:bodyPr>
          <a:lstStyle/>
          <a:p>
            <a:r>
              <a:rPr lang="de-DE" sz="3600" dirty="0">
                <a:solidFill>
                  <a:schemeClr val="bg1">
                    <a:lumMod val="75000"/>
                  </a:schemeClr>
                </a:solidFill>
              </a:rPr>
              <a:t>Versorgung</a:t>
            </a:r>
          </a:p>
        </p:txBody>
      </p:sp>
      <p:sp>
        <p:nvSpPr>
          <p:cNvPr id="11" name="Textfeld 10"/>
          <p:cNvSpPr txBox="1"/>
          <p:nvPr/>
        </p:nvSpPr>
        <p:spPr>
          <a:xfrm>
            <a:off x="6338107" y="5429468"/>
            <a:ext cx="1938351" cy="646331"/>
          </a:xfrm>
          <a:prstGeom prst="rect">
            <a:avLst/>
          </a:prstGeom>
          <a:noFill/>
        </p:spPr>
        <p:txBody>
          <a:bodyPr wrap="none" rtlCol="0">
            <a:spAutoFit/>
          </a:bodyPr>
          <a:lstStyle/>
          <a:p>
            <a:r>
              <a:rPr lang="de-DE" sz="3600" dirty="0" smtClean="0"/>
              <a:t>Heiligung</a:t>
            </a:r>
            <a:endParaRPr lang="de-DE" sz="3600" dirty="0"/>
          </a:p>
        </p:txBody>
      </p:sp>
    </p:spTree>
    <p:extLst>
      <p:ext uri="{BB962C8B-B14F-4D97-AF65-F5344CB8AC3E}">
        <p14:creationId xmlns:p14="http://schemas.microsoft.com/office/powerpoint/2010/main" val="4154949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7" name="Textfeld 6"/>
          <p:cNvSpPr txBox="1"/>
          <p:nvPr/>
        </p:nvSpPr>
        <p:spPr>
          <a:xfrm>
            <a:off x="6743700" y="2959100"/>
            <a:ext cx="2303516" cy="646331"/>
          </a:xfrm>
          <a:prstGeom prst="rect">
            <a:avLst/>
          </a:prstGeom>
          <a:noFill/>
        </p:spPr>
        <p:txBody>
          <a:bodyPr wrap="none" rtlCol="0">
            <a:spAutoFit/>
          </a:bodyPr>
          <a:lstStyle/>
          <a:p>
            <a:r>
              <a:rPr lang="de-DE" sz="3600" dirty="0">
                <a:solidFill>
                  <a:schemeClr val="bg1">
                    <a:lumMod val="75000"/>
                  </a:schemeClr>
                </a:solidFill>
              </a:rPr>
              <a:t>Versorgung</a:t>
            </a:r>
          </a:p>
        </p:txBody>
      </p:sp>
      <p:sp>
        <p:nvSpPr>
          <p:cNvPr id="11" name="Textfeld 10"/>
          <p:cNvSpPr txBox="1"/>
          <p:nvPr/>
        </p:nvSpPr>
        <p:spPr>
          <a:xfrm>
            <a:off x="6338107" y="5429468"/>
            <a:ext cx="1938351" cy="646331"/>
          </a:xfrm>
          <a:prstGeom prst="rect">
            <a:avLst/>
          </a:prstGeom>
          <a:noFill/>
        </p:spPr>
        <p:txBody>
          <a:bodyPr wrap="none" rtlCol="0">
            <a:spAutoFit/>
          </a:bodyPr>
          <a:lstStyle/>
          <a:p>
            <a:r>
              <a:rPr lang="de-DE" sz="3600" dirty="0" smtClean="0"/>
              <a:t>Heiligung</a:t>
            </a:r>
            <a:endParaRPr lang="de-DE" sz="3600" dirty="0"/>
          </a:p>
        </p:txBody>
      </p:sp>
      <p:sp>
        <p:nvSpPr>
          <p:cNvPr id="3" name="Textfeld 2"/>
          <p:cNvSpPr txBox="1"/>
          <p:nvPr/>
        </p:nvSpPr>
        <p:spPr>
          <a:xfrm>
            <a:off x="450772" y="1866900"/>
            <a:ext cx="11741228" cy="2554545"/>
          </a:xfrm>
          <a:prstGeom prst="rect">
            <a:avLst/>
          </a:prstGeom>
          <a:solidFill>
            <a:schemeClr val="bg1">
              <a:lumMod val="95000"/>
            </a:schemeClr>
          </a:solidFill>
        </p:spPr>
        <p:txBody>
          <a:bodyPr wrap="none" rtlCol="0">
            <a:spAutoFit/>
          </a:bodyPr>
          <a:lstStyle/>
          <a:p>
            <a:r>
              <a:rPr lang="de-DE" sz="3200" dirty="0"/>
              <a:t>und vergib uns unsere Sünden, denn auch wir selbst vergeben jedem</a:t>
            </a:r>
            <a:r>
              <a:rPr lang="de-DE" sz="3200" dirty="0" smtClean="0"/>
              <a:t>,</a:t>
            </a:r>
          </a:p>
          <a:p>
            <a:r>
              <a:rPr lang="de-DE" sz="3200" dirty="0" smtClean="0"/>
              <a:t> </a:t>
            </a:r>
            <a:r>
              <a:rPr lang="de-DE" sz="3200" dirty="0"/>
              <a:t>der uns schuldig ist; und führe uns nicht in Versuchung</a:t>
            </a:r>
            <a:r>
              <a:rPr lang="de-DE" sz="3200" dirty="0" smtClean="0"/>
              <a:t>.</a:t>
            </a:r>
          </a:p>
          <a:p>
            <a:endParaRPr lang="de-DE" sz="3200" dirty="0"/>
          </a:p>
          <a:p>
            <a:endParaRPr lang="de-DE" sz="3200" dirty="0" smtClean="0"/>
          </a:p>
          <a:p>
            <a:endParaRPr lang="de-DE" sz="3200" dirty="0"/>
          </a:p>
        </p:txBody>
      </p:sp>
    </p:spTree>
    <p:extLst>
      <p:ext uri="{BB962C8B-B14F-4D97-AF65-F5344CB8AC3E}">
        <p14:creationId xmlns:p14="http://schemas.microsoft.com/office/powerpoint/2010/main" val="38234566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7" name="Textfeld 6"/>
          <p:cNvSpPr txBox="1"/>
          <p:nvPr/>
        </p:nvSpPr>
        <p:spPr>
          <a:xfrm>
            <a:off x="6743700" y="2959100"/>
            <a:ext cx="2303516" cy="646331"/>
          </a:xfrm>
          <a:prstGeom prst="rect">
            <a:avLst/>
          </a:prstGeom>
          <a:noFill/>
        </p:spPr>
        <p:txBody>
          <a:bodyPr wrap="none" rtlCol="0">
            <a:spAutoFit/>
          </a:bodyPr>
          <a:lstStyle/>
          <a:p>
            <a:r>
              <a:rPr lang="de-DE" sz="3600" dirty="0">
                <a:solidFill>
                  <a:schemeClr val="bg1">
                    <a:lumMod val="75000"/>
                  </a:schemeClr>
                </a:solidFill>
              </a:rPr>
              <a:t>Versorgung</a:t>
            </a:r>
          </a:p>
        </p:txBody>
      </p:sp>
      <p:sp>
        <p:nvSpPr>
          <p:cNvPr id="11" name="Textfeld 10"/>
          <p:cNvSpPr txBox="1"/>
          <p:nvPr/>
        </p:nvSpPr>
        <p:spPr>
          <a:xfrm>
            <a:off x="6338107" y="5429468"/>
            <a:ext cx="1938351" cy="646331"/>
          </a:xfrm>
          <a:prstGeom prst="rect">
            <a:avLst/>
          </a:prstGeom>
          <a:noFill/>
        </p:spPr>
        <p:txBody>
          <a:bodyPr wrap="none" rtlCol="0">
            <a:spAutoFit/>
          </a:bodyPr>
          <a:lstStyle/>
          <a:p>
            <a:r>
              <a:rPr lang="de-DE" sz="3600" dirty="0" smtClean="0"/>
              <a:t>Heiligung</a:t>
            </a:r>
            <a:endParaRPr lang="de-DE" sz="3600" dirty="0"/>
          </a:p>
        </p:txBody>
      </p:sp>
      <p:sp>
        <p:nvSpPr>
          <p:cNvPr id="3" name="Textfeld 2"/>
          <p:cNvSpPr txBox="1"/>
          <p:nvPr/>
        </p:nvSpPr>
        <p:spPr>
          <a:xfrm>
            <a:off x="450772" y="1866900"/>
            <a:ext cx="11648382" cy="2554545"/>
          </a:xfrm>
          <a:prstGeom prst="rect">
            <a:avLst/>
          </a:prstGeom>
          <a:solidFill>
            <a:schemeClr val="bg1">
              <a:lumMod val="95000"/>
            </a:schemeClr>
          </a:solidFill>
        </p:spPr>
        <p:txBody>
          <a:bodyPr wrap="none" rtlCol="0">
            <a:spAutoFit/>
          </a:bodyPr>
          <a:lstStyle/>
          <a:p>
            <a:r>
              <a:rPr lang="de-DE" sz="3200" dirty="0" smtClean="0"/>
              <a:t>2. Kor</a:t>
            </a:r>
            <a:r>
              <a:rPr lang="de-DE" sz="3200" dirty="0"/>
              <a:t>. 5,21: </a:t>
            </a:r>
          </a:p>
          <a:p>
            <a:r>
              <a:rPr lang="de-DE" sz="3200" dirty="0"/>
              <a:t>Denn er hat den, der von keiner Sünde </a:t>
            </a:r>
            <a:r>
              <a:rPr lang="de-DE" sz="3200" dirty="0" err="1"/>
              <a:t>wußte</a:t>
            </a:r>
            <a:r>
              <a:rPr lang="de-DE" sz="3200" dirty="0"/>
              <a:t>, für uns zur </a:t>
            </a:r>
            <a:endParaRPr lang="de-DE" sz="3200" dirty="0" smtClean="0"/>
          </a:p>
          <a:p>
            <a:r>
              <a:rPr lang="de-DE" sz="3200" dirty="0" smtClean="0"/>
              <a:t>Sünde </a:t>
            </a:r>
            <a:r>
              <a:rPr lang="de-DE" sz="3200" dirty="0"/>
              <a:t>gemacht, damit wir in ihm [zur] </a:t>
            </a:r>
            <a:r>
              <a:rPr lang="de-DE" sz="3200" dirty="0" smtClean="0"/>
              <a:t> </a:t>
            </a:r>
            <a:r>
              <a:rPr lang="de-DE" sz="3200" dirty="0"/>
              <a:t>Gerechtigkeit Gottes würden</a:t>
            </a:r>
          </a:p>
          <a:p>
            <a:endParaRPr lang="de-DE" sz="3200" dirty="0" smtClean="0"/>
          </a:p>
          <a:p>
            <a:endParaRPr lang="de-DE" sz="3200" dirty="0"/>
          </a:p>
        </p:txBody>
      </p:sp>
    </p:spTree>
    <p:extLst>
      <p:ext uri="{BB962C8B-B14F-4D97-AF65-F5344CB8AC3E}">
        <p14:creationId xmlns:p14="http://schemas.microsoft.com/office/powerpoint/2010/main" val="3667337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7" name="Textfeld 6"/>
          <p:cNvSpPr txBox="1"/>
          <p:nvPr/>
        </p:nvSpPr>
        <p:spPr>
          <a:xfrm>
            <a:off x="6743700" y="2959100"/>
            <a:ext cx="2303516" cy="646331"/>
          </a:xfrm>
          <a:prstGeom prst="rect">
            <a:avLst/>
          </a:prstGeom>
          <a:noFill/>
        </p:spPr>
        <p:txBody>
          <a:bodyPr wrap="none" rtlCol="0">
            <a:spAutoFit/>
          </a:bodyPr>
          <a:lstStyle/>
          <a:p>
            <a:r>
              <a:rPr lang="de-DE" sz="3600" dirty="0">
                <a:solidFill>
                  <a:schemeClr val="bg1">
                    <a:lumMod val="75000"/>
                  </a:schemeClr>
                </a:solidFill>
              </a:rPr>
              <a:t>Versorgung</a:t>
            </a:r>
          </a:p>
        </p:txBody>
      </p:sp>
      <p:sp>
        <p:nvSpPr>
          <p:cNvPr id="11" name="Textfeld 10"/>
          <p:cNvSpPr txBox="1"/>
          <p:nvPr/>
        </p:nvSpPr>
        <p:spPr>
          <a:xfrm>
            <a:off x="6338107" y="5429468"/>
            <a:ext cx="3306867" cy="1200329"/>
          </a:xfrm>
          <a:prstGeom prst="rect">
            <a:avLst/>
          </a:prstGeom>
          <a:noFill/>
        </p:spPr>
        <p:txBody>
          <a:bodyPr wrap="none" rtlCol="0">
            <a:spAutoFit/>
          </a:bodyPr>
          <a:lstStyle/>
          <a:p>
            <a:r>
              <a:rPr lang="de-DE" sz="3600" dirty="0" smtClean="0"/>
              <a:t>Heiligung – </a:t>
            </a:r>
            <a:br>
              <a:rPr lang="de-DE" sz="3600" dirty="0" smtClean="0"/>
            </a:br>
            <a:r>
              <a:rPr lang="de-DE" sz="3600" dirty="0" smtClean="0"/>
              <a:t>Sünde bekennen</a:t>
            </a:r>
            <a:endParaRPr lang="de-DE" sz="3600" dirty="0"/>
          </a:p>
        </p:txBody>
      </p:sp>
    </p:spTree>
    <p:extLst>
      <p:ext uri="{BB962C8B-B14F-4D97-AF65-F5344CB8AC3E}">
        <p14:creationId xmlns:p14="http://schemas.microsoft.com/office/powerpoint/2010/main" val="19279204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7" name="Textfeld 6"/>
          <p:cNvSpPr txBox="1"/>
          <p:nvPr/>
        </p:nvSpPr>
        <p:spPr>
          <a:xfrm>
            <a:off x="6743700" y="2959100"/>
            <a:ext cx="2303516" cy="646331"/>
          </a:xfrm>
          <a:prstGeom prst="rect">
            <a:avLst/>
          </a:prstGeom>
          <a:noFill/>
        </p:spPr>
        <p:txBody>
          <a:bodyPr wrap="none" rtlCol="0">
            <a:spAutoFit/>
          </a:bodyPr>
          <a:lstStyle/>
          <a:p>
            <a:r>
              <a:rPr lang="de-DE" sz="3600" dirty="0">
                <a:solidFill>
                  <a:schemeClr val="bg1">
                    <a:lumMod val="75000"/>
                  </a:schemeClr>
                </a:solidFill>
              </a:rPr>
              <a:t>Versorgung</a:t>
            </a:r>
          </a:p>
        </p:txBody>
      </p:sp>
      <p:sp>
        <p:nvSpPr>
          <p:cNvPr id="11" name="Textfeld 10"/>
          <p:cNvSpPr txBox="1"/>
          <p:nvPr/>
        </p:nvSpPr>
        <p:spPr>
          <a:xfrm>
            <a:off x="6338107" y="5429468"/>
            <a:ext cx="2696636" cy="1200329"/>
          </a:xfrm>
          <a:prstGeom prst="rect">
            <a:avLst/>
          </a:prstGeom>
          <a:noFill/>
        </p:spPr>
        <p:txBody>
          <a:bodyPr wrap="none" rtlCol="0">
            <a:spAutoFit/>
          </a:bodyPr>
          <a:lstStyle/>
          <a:p>
            <a:r>
              <a:rPr lang="de-DE" sz="3600" dirty="0" smtClean="0"/>
              <a:t>Heiligung – </a:t>
            </a:r>
            <a:br>
              <a:rPr lang="de-DE" sz="3600" dirty="0" smtClean="0"/>
            </a:br>
            <a:r>
              <a:rPr lang="de-DE" sz="3600" dirty="0" smtClean="0"/>
              <a:t>Aufrichtigkeit</a:t>
            </a:r>
            <a:endParaRPr lang="de-DE" sz="3600" dirty="0"/>
          </a:p>
        </p:txBody>
      </p:sp>
    </p:spTree>
    <p:extLst>
      <p:ext uri="{BB962C8B-B14F-4D97-AF65-F5344CB8AC3E}">
        <p14:creationId xmlns:p14="http://schemas.microsoft.com/office/powerpoint/2010/main" val="5638730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4000" y="250824"/>
            <a:ext cx="11772900" cy="6327775"/>
          </a:xfrm>
        </p:spPr>
        <p:txBody>
          <a:bodyPr>
            <a:normAutofit/>
          </a:bodyPr>
          <a:lstStyle/>
          <a:p>
            <a:pPr marL="0" indent="0">
              <a:buNone/>
            </a:pPr>
            <a:r>
              <a:rPr lang="de-DE" dirty="0" err="1">
                <a:solidFill>
                  <a:schemeClr val="bg1">
                    <a:lumMod val="75000"/>
                  </a:schemeClr>
                </a:solidFill>
              </a:rPr>
              <a:t>Matth</a:t>
            </a:r>
            <a:r>
              <a:rPr lang="de-DE" dirty="0">
                <a:solidFill>
                  <a:schemeClr val="bg1">
                    <a:lumMod val="75000"/>
                  </a:schemeClr>
                </a:solidFill>
              </a:rPr>
              <a:t>. </a:t>
            </a:r>
            <a:r>
              <a:rPr lang="de-DE" dirty="0" smtClean="0">
                <a:solidFill>
                  <a:schemeClr val="bg1">
                    <a:lumMod val="75000"/>
                  </a:schemeClr>
                </a:solidFill>
              </a:rPr>
              <a:t>18, 21-35</a:t>
            </a:r>
            <a:endParaRPr lang="de-DE" dirty="0">
              <a:solidFill>
                <a:schemeClr val="bg1">
                  <a:lumMod val="75000"/>
                </a:schemeClr>
              </a:solidFill>
            </a:endParaRPr>
          </a:p>
          <a:p>
            <a:pPr marL="0" indent="0">
              <a:buNone/>
            </a:pPr>
            <a:r>
              <a:rPr lang="de-DE" dirty="0"/>
              <a:t>Da trat Petrus zu ihm und sprach: Herr, wie oft soll ich meinem Bruder vergeben, der gegen mich sündigt? Bis siebenmal? Jesus antwortete ihm: Ich sage dir, nicht bis siebenmal, sondern bis siebzigmalsiebenmal! </a:t>
            </a:r>
          </a:p>
        </p:txBody>
      </p:sp>
    </p:spTree>
    <p:extLst>
      <p:ext uri="{BB962C8B-B14F-4D97-AF65-F5344CB8AC3E}">
        <p14:creationId xmlns:p14="http://schemas.microsoft.com/office/powerpoint/2010/main" val="4174067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bilder.tibs.at/thumbs/242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4" y="609600"/>
            <a:ext cx="3285067" cy="2463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216400" y="736600"/>
            <a:ext cx="2329484" cy="523220"/>
          </a:xfrm>
          <a:prstGeom prst="rect">
            <a:avLst/>
          </a:prstGeom>
          <a:noFill/>
        </p:spPr>
        <p:txBody>
          <a:bodyPr wrap="none" rtlCol="0">
            <a:spAutoFit/>
          </a:bodyPr>
          <a:lstStyle/>
          <a:p>
            <a:r>
              <a:rPr lang="de-DE" sz="2800" dirty="0" smtClean="0"/>
              <a:t>10.000 Talente</a:t>
            </a:r>
            <a:endParaRPr lang="de-DE" sz="2800" dirty="0"/>
          </a:p>
        </p:txBody>
      </p:sp>
    </p:spTree>
    <p:extLst>
      <p:ext uri="{BB962C8B-B14F-4D97-AF65-F5344CB8AC3E}">
        <p14:creationId xmlns:p14="http://schemas.microsoft.com/office/powerpoint/2010/main" val="17210695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bilder.tibs.at/thumbs/242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4" y="609600"/>
            <a:ext cx="3285067" cy="2463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216400" y="736600"/>
            <a:ext cx="2329484" cy="523220"/>
          </a:xfrm>
          <a:prstGeom prst="rect">
            <a:avLst/>
          </a:prstGeom>
          <a:noFill/>
        </p:spPr>
        <p:txBody>
          <a:bodyPr wrap="none" rtlCol="0">
            <a:spAutoFit/>
          </a:bodyPr>
          <a:lstStyle/>
          <a:p>
            <a:r>
              <a:rPr lang="de-DE" sz="2800" dirty="0" smtClean="0"/>
              <a:t>10.000 Talente</a:t>
            </a:r>
            <a:endParaRPr lang="de-DE" sz="2800" dirty="0"/>
          </a:p>
        </p:txBody>
      </p:sp>
      <p:sp>
        <p:nvSpPr>
          <p:cNvPr id="2" name="Textfeld 1"/>
          <p:cNvSpPr txBox="1"/>
          <p:nvPr/>
        </p:nvSpPr>
        <p:spPr>
          <a:xfrm>
            <a:off x="4419600" y="2959100"/>
            <a:ext cx="3598036" cy="2062103"/>
          </a:xfrm>
          <a:prstGeom prst="rect">
            <a:avLst/>
          </a:prstGeom>
          <a:noFill/>
        </p:spPr>
        <p:txBody>
          <a:bodyPr wrap="none" rtlCol="0">
            <a:spAutoFit/>
          </a:bodyPr>
          <a:lstStyle/>
          <a:p>
            <a:r>
              <a:rPr lang="de-DE" sz="3200" dirty="0" smtClean="0"/>
              <a:t>Heute:</a:t>
            </a:r>
          </a:p>
          <a:p>
            <a:endParaRPr lang="de-DE" sz="3200" dirty="0"/>
          </a:p>
          <a:p>
            <a:r>
              <a:rPr lang="de-DE" sz="3200" dirty="0" smtClean="0"/>
              <a:t>300 Milliarden Euro!</a:t>
            </a:r>
          </a:p>
          <a:p>
            <a:endParaRPr lang="de-DE" sz="3200" dirty="0"/>
          </a:p>
        </p:txBody>
      </p:sp>
    </p:spTree>
    <p:extLst>
      <p:ext uri="{BB962C8B-B14F-4D97-AF65-F5344CB8AC3E}">
        <p14:creationId xmlns:p14="http://schemas.microsoft.com/office/powerpoint/2010/main" val="2286652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46200" y="1189038"/>
            <a:ext cx="9144000" cy="1655762"/>
          </a:xfrm>
        </p:spPr>
        <p:txBody>
          <a:bodyPr/>
          <a:lstStyle/>
          <a:p>
            <a:r>
              <a:rPr lang="de-DE" dirty="0" smtClean="0"/>
              <a:t>Das </a:t>
            </a:r>
            <a:r>
              <a:rPr lang="de-DE" dirty="0" err="1" smtClean="0"/>
              <a:t>Jüngerschaftsgebet</a:t>
            </a:r>
            <a:endParaRPr lang="de-DE" dirty="0" smtClean="0"/>
          </a:p>
          <a:p>
            <a:endParaRPr lang="de-DE" dirty="0"/>
          </a:p>
          <a:p>
            <a:endParaRPr lang="de-DE" dirty="0" smtClean="0"/>
          </a:p>
          <a:p>
            <a:endParaRPr lang="de-DE" dirty="0"/>
          </a:p>
        </p:txBody>
      </p:sp>
      <p:sp>
        <p:nvSpPr>
          <p:cNvPr id="4"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Jesus lehrt uns Beten</a:t>
            </a:r>
            <a:endParaRPr lang="de-DE" dirty="0"/>
          </a:p>
        </p:txBody>
      </p:sp>
      <p:sp>
        <p:nvSpPr>
          <p:cNvPr id="2" name="Textfeld 1"/>
          <p:cNvSpPr txBox="1"/>
          <p:nvPr/>
        </p:nvSpPr>
        <p:spPr>
          <a:xfrm>
            <a:off x="939800" y="2016919"/>
            <a:ext cx="5945667" cy="1261884"/>
          </a:xfrm>
          <a:prstGeom prst="rect">
            <a:avLst/>
          </a:prstGeom>
          <a:noFill/>
        </p:spPr>
        <p:txBody>
          <a:bodyPr wrap="none" rtlCol="0">
            <a:spAutoFit/>
          </a:bodyPr>
          <a:lstStyle/>
          <a:p>
            <a:r>
              <a:rPr lang="de-DE" sz="4000" i="1" u="sng" dirty="0" smtClean="0"/>
              <a:t>Gebet im Kraftfeld der Stille</a:t>
            </a:r>
          </a:p>
          <a:p>
            <a:pPr marL="571500" indent="-571500">
              <a:buFont typeface="Arial" panose="020B0604020202020204" pitchFamily="34" charset="0"/>
              <a:buChar char="•"/>
            </a:pPr>
            <a:r>
              <a:rPr lang="de-DE" sz="3600" dirty="0" smtClean="0"/>
              <a:t>Da geht was!</a:t>
            </a:r>
            <a:endParaRPr lang="de-DE" sz="3600" dirty="0"/>
          </a:p>
        </p:txBody>
      </p:sp>
    </p:spTree>
    <p:extLst>
      <p:ext uri="{BB962C8B-B14F-4D97-AF65-F5344CB8AC3E}">
        <p14:creationId xmlns:p14="http://schemas.microsoft.com/office/powerpoint/2010/main" val="1570345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bilder.tibs.at/thumbs/242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4" y="609600"/>
            <a:ext cx="3285067" cy="2463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216400" y="736600"/>
            <a:ext cx="2329484" cy="523220"/>
          </a:xfrm>
          <a:prstGeom prst="rect">
            <a:avLst/>
          </a:prstGeom>
          <a:noFill/>
        </p:spPr>
        <p:txBody>
          <a:bodyPr wrap="none" rtlCol="0">
            <a:spAutoFit/>
          </a:bodyPr>
          <a:lstStyle/>
          <a:p>
            <a:r>
              <a:rPr lang="de-DE" sz="2800" dirty="0" smtClean="0"/>
              <a:t>10.000 Talente</a:t>
            </a:r>
            <a:endParaRPr lang="de-DE" sz="2800" dirty="0"/>
          </a:p>
        </p:txBody>
      </p:sp>
      <p:sp>
        <p:nvSpPr>
          <p:cNvPr id="3" name="Rechteck 2"/>
          <p:cNvSpPr/>
          <p:nvPr/>
        </p:nvSpPr>
        <p:spPr>
          <a:xfrm>
            <a:off x="796304" y="3708400"/>
            <a:ext cx="11700496" cy="1569660"/>
          </a:xfrm>
          <a:prstGeom prst="rect">
            <a:avLst/>
          </a:prstGeom>
        </p:spPr>
        <p:txBody>
          <a:bodyPr wrap="square">
            <a:spAutoFit/>
          </a:bodyPr>
          <a:lstStyle/>
          <a:p>
            <a:r>
              <a:rPr lang="de-DE" sz="9600" dirty="0" smtClean="0"/>
              <a:t>300.000.000.000,-- €</a:t>
            </a:r>
            <a:endParaRPr lang="de-DE" sz="9600" dirty="0"/>
          </a:p>
        </p:txBody>
      </p:sp>
      <p:cxnSp>
        <p:nvCxnSpPr>
          <p:cNvPr id="5" name="Gerade Verbindung mit Pfeil 4"/>
          <p:cNvCxnSpPr/>
          <p:nvPr/>
        </p:nvCxnSpPr>
        <p:spPr>
          <a:xfrm>
            <a:off x="5381142" y="1841500"/>
            <a:ext cx="0" cy="157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849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bilder.tibs.at/thumbs/242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4" y="457200"/>
            <a:ext cx="8077201" cy="6057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279400" y="347990"/>
            <a:ext cx="2329484" cy="523220"/>
          </a:xfrm>
          <a:prstGeom prst="rect">
            <a:avLst/>
          </a:prstGeom>
          <a:noFill/>
        </p:spPr>
        <p:txBody>
          <a:bodyPr wrap="none" rtlCol="0">
            <a:spAutoFit/>
          </a:bodyPr>
          <a:lstStyle/>
          <a:p>
            <a:r>
              <a:rPr lang="de-DE" sz="2800" dirty="0" smtClean="0"/>
              <a:t>10.000 Talente</a:t>
            </a:r>
            <a:endParaRPr lang="de-DE" sz="2800" dirty="0"/>
          </a:p>
        </p:txBody>
      </p:sp>
      <p:cxnSp>
        <p:nvCxnSpPr>
          <p:cNvPr id="4" name="Gerade Verbindung mit Pfeil 3"/>
          <p:cNvCxnSpPr/>
          <p:nvPr/>
        </p:nvCxnSpPr>
        <p:spPr>
          <a:xfrm>
            <a:off x="1498600" y="1485900"/>
            <a:ext cx="622300" cy="495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2" descr="http://bilder.tibs.at/thumbs/24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2437" y="3479800"/>
            <a:ext cx="145613" cy="10921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erade Verbindung mit Pfeil 8"/>
          <p:cNvCxnSpPr/>
          <p:nvPr/>
        </p:nvCxnSpPr>
        <p:spPr>
          <a:xfrm flipH="1">
            <a:off x="9798050" y="2647950"/>
            <a:ext cx="463551" cy="67310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Textfeld 13"/>
          <p:cNvSpPr txBox="1"/>
          <p:nvPr/>
        </p:nvSpPr>
        <p:spPr>
          <a:xfrm>
            <a:off x="9325255" y="1948845"/>
            <a:ext cx="1872692" cy="523220"/>
          </a:xfrm>
          <a:prstGeom prst="rect">
            <a:avLst/>
          </a:prstGeom>
          <a:noFill/>
        </p:spPr>
        <p:txBody>
          <a:bodyPr wrap="none" rtlCol="0">
            <a:spAutoFit/>
          </a:bodyPr>
          <a:lstStyle/>
          <a:p>
            <a:r>
              <a:rPr lang="de-DE" sz="2800" dirty="0" smtClean="0"/>
              <a:t>100 Denare</a:t>
            </a:r>
            <a:endParaRPr lang="de-DE" sz="2800" dirty="0"/>
          </a:p>
        </p:txBody>
      </p:sp>
    </p:spTree>
    <p:extLst>
      <p:ext uri="{BB962C8B-B14F-4D97-AF65-F5344CB8AC3E}">
        <p14:creationId xmlns:p14="http://schemas.microsoft.com/office/powerpoint/2010/main" val="3886851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bilder.tibs.at/thumbs/242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4" y="609600"/>
            <a:ext cx="8077201" cy="6057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279400" y="347990"/>
            <a:ext cx="1787541" cy="523220"/>
          </a:xfrm>
          <a:prstGeom prst="rect">
            <a:avLst/>
          </a:prstGeom>
          <a:noFill/>
        </p:spPr>
        <p:txBody>
          <a:bodyPr wrap="none" rtlCol="0">
            <a:spAutoFit/>
          </a:bodyPr>
          <a:lstStyle/>
          <a:p>
            <a:r>
              <a:rPr lang="de-DE" sz="2800" dirty="0" smtClean="0"/>
              <a:t>300 Mrd. €</a:t>
            </a:r>
            <a:endParaRPr lang="de-DE" sz="2800" dirty="0"/>
          </a:p>
        </p:txBody>
      </p:sp>
      <p:cxnSp>
        <p:nvCxnSpPr>
          <p:cNvPr id="4" name="Gerade Verbindung mit Pfeil 3"/>
          <p:cNvCxnSpPr/>
          <p:nvPr/>
        </p:nvCxnSpPr>
        <p:spPr>
          <a:xfrm>
            <a:off x="1498600" y="1485900"/>
            <a:ext cx="622300" cy="495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2" descr="http://bilder.tibs.at/thumbs/24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0389" y="4300840"/>
            <a:ext cx="829731" cy="6223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upe mit Griff 17 cm lang &amp; 7,5 cm Durchmess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150" y="3232452"/>
            <a:ext cx="44767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ilder.tibs.at/thumbs/242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2437" y="3479800"/>
            <a:ext cx="145613" cy="10921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erade Verbindung mit Pfeil 8"/>
          <p:cNvCxnSpPr/>
          <p:nvPr/>
        </p:nvCxnSpPr>
        <p:spPr>
          <a:xfrm flipH="1">
            <a:off x="9798050" y="2647950"/>
            <a:ext cx="463551" cy="67310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0" name="Textfeld 9"/>
          <p:cNvSpPr txBox="1"/>
          <p:nvPr/>
        </p:nvSpPr>
        <p:spPr>
          <a:xfrm>
            <a:off x="9325255" y="1948845"/>
            <a:ext cx="1271502" cy="523220"/>
          </a:xfrm>
          <a:prstGeom prst="rect">
            <a:avLst/>
          </a:prstGeom>
          <a:noFill/>
        </p:spPr>
        <p:txBody>
          <a:bodyPr wrap="none" rtlCol="0">
            <a:spAutoFit/>
          </a:bodyPr>
          <a:lstStyle/>
          <a:p>
            <a:r>
              <a:rPr lang="de-DE" sz="2800" dirty="0" smtClean="0"/>
              <a:t>2.000 €</a:t>
            </a:r>
            <a:endParaRPr lang="de-DE" sz="2800" dirty="0"/>
          </a:p>
        </p:txBody>
      </p:sp>
    </p:spTree>
    <p:extLst>
      <p:ext uri="{BB962C8B-B14F-4D97-AF65-F5344CB8AC3E}">
        <p14:creationId xmlns:p14="http://schemas.microsoft.com/office/powerpoint/2010/main" val="3897800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7" name="Textfeld 6"/>
          <p:cNvSpPr txBox="1"/>
          <p:nvPr/>
        </p:nvSpPr>
        <p:spPr>
          <a:xfrm>
            <a:off x="6743700" y="2959100"/>
            <a:ext cx="2303516" cy="646331"/>
          </a:xfrm>
          <a:prstGeom prst="rect">
            <a:avLst/>
          </a:prstGeom>
          <a:noFill/>
        </p:spPr>
        <p:txBody>
          <a:bodyPr wrap="none" rtlCol="0">
            <a:spAutoFit/>
          </a:bodyPr>
          <a:lstStyle/>
          <a:p>
            <a:r>
              <a:rPr lang="de-DE" sz="3600" dirty="0">
                <a:solidFill>
                  <a:schemeClr val="bg1">
                    <a:lumMod val="75000"/>
                  </a:schemeClr>
                </a:solidFill>
              </a:rPr>
              <a:t>Versorgung</a:t>
            </a:r>
          </a:p>
        </p:txBody>
      </p:sp>
      <p:sp>
        <p:nvSpPr>
          <p:cNvPr id="11" name="Textfeld 10"/>
          <p:cNvSpPr txBox="1"/>
          <p:nvPr/>
        </p:nvSpPr>
        <p:spPr>
          <a:xfrm>
            <a:off x="6338107" y="5429468"/>
            <a:ext cx="2042547" cy="646331"/>
          </a:xfrm>
          <a:prstGeom prst="rect">
            <a:avLst/>
          </a:prstGeom>
          <a:noFill/>
        </p:spPr>
        <p:txBody>
          <a:bodyPr wrap="none" rtlCol="0">
            <a:spAutoFit/>
          </a:bodyPr>
          <a:lstStyle/>
          <a:p>
            <a:r>
              <a:rPr lang="de-DE" sz="3600" dirty="0" smtClean="0"/>
              <a:t>Heiligung </a:t>
            </a:r>
            <a:endParaRPr lang="de-DE" sz="3600" dirty="0"/>
          </a:p>
        </p:txBody>
      </p:sp>
      <p:sp>
        <p:nvSpPr>
          <p:cNvPr id="12" name="Textfeld 11"/>
          <p:cNvSpPr txBox="1"/>
          <p:nvPr/>
        </p:nvSpPr>
        <p:spPr>
          <a:xfrm>
            <a:off x="6338107" y="1189385"/>
            <a:ext cx="5643494" cy="3539430"/>
          </a:xfrm>
          <a:prstGeom prst="rect">
            <a:avLst/>
          </a:prstGeom>
          <a:solidFill>
            <a:schemeClr val="bg1">
              <a:lumMod val="95000"/>
            </a:schemeClr>
          </a:solidFill>
        </p:spPr>
        <p:txBody>
          <a:bodyPr wrap="square" rtlCol="0">
            <a:spAutoFit/>
          </a:bodyPr>
          <a:lstStyle/>
          <a:p>
            <a:r>
              <a:rPr lang="de-DE" sz="3200" dirty="0"/>
              <a:t>und vergib uns unsere Schulden, </a:t>
            </a:r>
            <a:r>
              <a:rPr lang="de-DE" sz="3200" dirty="0" smtClean="0"/>
              <a:t>(genauso) wie </a:t>
            </a:r>
            <a:r>
              <a:rPr lang="de-DE" sz="3200" dirty="0"/>
              <a:t>auch wir unseren </a:t>
            </a:r>
            <a:endParaRPr lang="de-DE" sz="3200" dirty="0" smtClean="0"/>
          </a:p>
          <a:p>
            <a:r>
              <a:rPr lang="de-DE" sz="3200" dirty="0" smtClean="0"/>
              <a:t>Schuldnern </a:t>
            </a:r>
            <a:r>
              <a:rPr lang="de-DE" sz="3200" dirty="0"/>
              <a:t>vergeben </a:t>
            </a:r>
            <a:r>
              <a:rPr lang="de-DE" sz="3200" dirty="0" smtClean="0"/>
              <a:t>haben</a:t>
            </a:r>
          </a:p>
          <a:p>
            <a:endParaRPr lang="de-DE" sz="3200" dirty="0"/>
          </a:p>
          <a:p>
            <a:endParaRPr lang="de-DE" sz="3200" dirty="0" smtClean="0"/>
          </a:p>
          <a:p>
            <a:endParaRPr lang="de-DE" sz="3200" dirty="0" smtClean="0"/>
          </a:p>
          <a:p>
            <a:endParaRPr lang="de-DE" sz="32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483"/>
            <a:ext cx="6050016" cy="6712518"/>
          </a:xfrm>
          <a:prstGeom prst="rect">
            <a:avLst/>
          </a:prstGeom>
        </p:spPr>
      </p:pic>
    </p:spTree>
    <p:extLst>
      <p:ext uri="{BB962C8B-B14F-4D97-AF65-F5344CB8AC3E}">
        <p14:creationId xmlns:p14="http://schemas.microsoft.com/office/powerpoint/2010/main" val="20679778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7" name="Textfeld 6"/>
          <p:cNvSpPr txBox="1"/>
          <p:nvPr/>
        </p:nvSpPr>
        <p:spPr>
          <a:xfrm>
            <a:off x="6743700" y="2959100"/>
            <a:ext cx="2303516" cy="646331"/>
          </a:xfrm>
          <a:prstGeom prst="rect">
            <a:avLst/>
          </a:prstGeom>
          <a:noFill/>
        </p:spPr>
        <p:txBody>
          <a:bodyPr wrap="none" rtlCol="0">
            <a:spAutoFit/>
          </a:bodyPr>
          <a:lstStyle/>
          <a:p>
            <a:r>
              <a:rPr lang="de-DE" sz="3600" dirty="0">
                <a:solidFill>
                  <a:schemeClr val="bg1">
                    <a:lumMod val="75000"/>
                  </a:schemeClr>
                </a:solidFill>
              </a:rPr>
              <a:t>Versorgung</a:t>
            </a:r>
          </a:p>
        </p:txBody>
      </p:sp>
      <p:sp>
        <p:nvSpPr>
          <p:cNvPr id="11" name="Textfeld 10"/>
          <p:cNvSpPr txBox="1"/>
          <p:nvPr/>
        </p:nvSpPr>
        <p:spPr>
          <a:xfrm>
            <a:off x="6338107" y="5429468"/>
            <a:ext cx="2042547" cy="646331"/>
          </a:xfrm>
          <a:prstGeom prst="rect">
            <a:avLst/>
          </a:prstGeom>
          <a:noFill/>
        </p:spPr>
        <p:txBody>
          <a:bodyPr wrap="none" rtlCol="0">
            <a:spAutoFit/>
          </a:bodyPr>
          <a:lstStyle/>
          <a:p>
            <a:r>
              <a:rPr lang="de-DE" sz="3600" dirty="0" smtClean="0"/>
              <a:t>Heiligung </a:t>
            </a:r>
            <a:endParaRPr lang="de-DE" sz="3600" dirty="0"/>
          </a:p>
        </p:txBody>
      </p:sp>
      <p:sp>
        <p:nvSpPr>
          <p:cNvPr id="12" name="Textfeld 11"/>
          <p:cNvSpPr txBox="1"/>
          <p:nvPr/>
        </p:nvSpPr>
        <p:spPr>
          <a:xfrm>
            <a:off x="6338107" y="1189385"/>
            <a:ext cx="5643494" cy="3539430"/>
          </a:xfrm>
          <a:prstGeom prst="rect">
            <a:avLst/>
          </a:prstGeom>
          <a:solidFill>
            <a:schemeClr val="bg1">
              <a:lumMod val="95000"/>
            </a:schemeClr>
          </a:solidFill>
        </p:spPr>
        <p:txBody>
          <a:bodyPr wrap="square" rtlCol="0">
            <a:spAutoFit/>
          </a:bodyPr>
          <a:lstStyle/>
          <a:p>
            <a:r>
              <a:rPr lang="de-DE" sz="3200" dirty="0"/>
              <a:t>und vergib uns unsere Schulden, </a:t>
            </a:r>
            <a:r>
              <a:rPr lang="de-DE" sz="3200" dirty="0" smtClean="0"/>
              <a:t>(genauso) wie </a:t>
            </a:r>
            <a:r>
              <a:rPr lang="de-DE" sz="3200" dirty="0"/>
              <a:t>auch wir unseren </a:t>
            </a:r>
            <a:endParaRPr lang="de-DE" sz="3200" dirty="0" smtClean="0"/>
          </a:p>
          <a:p>
            <a:r>
              <a:rPr lang="de-DE" sz="3200" dirty="0" smtClean="0"/>
              <a:t>Schuldnern </a:t>
            </a:r>
            <a:r>
              <a:rPr lang="de-DE" sz="3200" dirty="0"/>
              <a:t>vergeben </a:t>
            </a:r>
            <a:r>
              <a:rPr lang="de-DE" sz="3200" dirty="0" smtClean="0"/>
              <a:t>haben</a:t>
            </a:r>
          </a:p>
          <a:p>
            <a:endParaRPr lang="de-DE" sz="3200" dirty="0"/>
          </a:p>
          <a:p>
            <a:endParaRPr lang="de-DE" sz="3200" dirty="0" smtClean="0"/>
          </a:p>
          <a:p>
            <a:endParaRPr lang="de-DE" sz="3200" dirty="0" smtClean="0"/>
          </a:p>
          <a:p>
            <a:endParaRPr lang="de-DE" sz="32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9" y="0"/>
            <a:ext cx="6152284" cy="6858000"/>
          </a:xfrm>
          <a:prstGeom prst="rect">
            <a:avLst/>
          </a:prstGeom>
        </p:spPr>
      </p:pic>
    </p:spTree>
    <p:extLst>
      <p:ext uri="{BB962C8B-B14F-4D97-AF65-F5344CB8AC3E}">
        <p14:creationId xmlns:p14="http://schemas.microsoft.com/office/powerpoint/2010/main" val="14261468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076382" cy="6643890"/>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541" y="0"/>
            <a:ext cx="6205694" cy="6643890"/>
          </a:xfrm>
          <a:prstGeom prst="rect">
            <a:avLst/>
          </a:prstGeom>
        </p:spPr>
      </p:pic>
    </p:spTree>
    <p:extLst>
      <p:ext uri="{BB962C8B-B14F-4D97-AF65-F5344CB8AC3E}">
        <p14:creationId xmlns:p14="http://schemas.microsoft.com/office/powerpoint/2010/main" val="1270450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81218" cy="6858000"/>
          </a:xfrm>
          <a:prstGeom prst="rect">
            <a:avLst/>
          </a:prstGeom>
        </p:spPr>
      </p:pic>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24283" y="-1"/>
            <a:ext cx="6167718" cy="6856307"/>
          </a:xfrm>
        </p:spPr>
      </p:pic>
    </p:spTree>
    <p:extLst>
      <p:ext uri="{BB962C8B-B14F-4D97-AF65-F5344CB8AC3E}">
        <p14:creationId xmlns:p14="http://schemas.microsoft.com/office/powerpoint/2010/main" val="26995186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24283" y="-1"/>
            <a:ext cx="6167718" cy="6856307"/>
          </a:xfr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4"/>
            <a:ext cx="6367841" cy="6858000"/>
          </a:xfrm>
          <a:prstGeom prst="rect">
            <a:avLst/>
          </a:prstGeom>
        </p:spPr>
      </p:pic>
      <p:sp>
        <p:nvSpPr>
          <p:cNvPr id="3" name="Textfeld 2"/>
          <p:cNvSpPr txBox="1"/>
          <p:nvPr/>
        </p:nvSpPr>
        <p:spPr>
          <a:xfrm>
            <a:off x="242047" y="0"/>
            <a:ext cx="11292066" cy="1200329"/>
          </a:xfrm>
          <a:prstGeom prst="rect">
            <a:avLst/>
          </a:prstGeom>
          <a:solidFill>
            <a:schemeClr val="accent4">
              <a:lumMod val="20000"/>
              <a:lumOff val="80000"/>
            </a:schemeClr>
          </a:solidFill>
        </p:spPr>
        <p:txBody>
          <a:bodyPr wrap="none" rtlCol="0">
            <a:spAutoFit/>
          </a:bodyPr>
          <a:lstStyle/>
          <a:p>
            <a:r>
              <a:rPr lang="de-DE" sz="3600" dirty="0"/>
              <a:t>Lass uns nicht in die Gefahr kommen, dir untreu zu werden</a:t>
            </a:r>
            <a:r>
              <a:rPr lang="de-DE" sz="3600" dirty="0" smtClean="0"/>
              <a:t>,</a:t>
            </a:r>
          </a:p>
          <a:p>
            <a:r>
              <a:rPr lang="de-DE" sz="3600" dirty="0" smtClean="0"/>
              <a:t> </a:t>
            </a:r>
            <a:r>
              <a:rPr lang="de-DE" sz="3600" dirty="0"/>
              <a:t>sondern rette uns aus der Gewalt des Bösen</a:t>
            </a:r>
            <a:r>
              <a:rPr lang="de-DE" sz="3600" dirty="0" smtClean="0"/>
              <a:t>.</a:t>
            </a:r>
            <a:endParaRPr lang="de-DE" sz="3600" dirty="0"/>
          </a:p>
        </p:txBody>
      </p:sp>
    </p:spTree>
    <p:extLst>
      <p:ext uri="{BB962C8B-B14F-4D97-AF65-F5344CB8AC3E}">
        <p14:creationId xmlns:p14="http://schemas.microsoft.com/office/powerpoint/2010/main" val="26873390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11401" y="68386"/>
            <a:ext cx="6350000" cy="6677742"/>
          </a:xfrm>
        </p:spPr>
      </p:pic>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7" name="Textfeld 6"/>
          <p:cNvSpPr txBox="1"/>
          <p:nvPr/>
        </p:nvSpPr>
        <p:spPr>
          <a:xfrm>
            <a:off x="6743700" y="2959100"/>
            <a:ext cx="2303516" cy="646331"/>
          </a:xfrm>
          <a:prstGeom prst="rect">
            <a:avLst/>
          </a:prstGeom>
          <a:noFill/>
        </p:spPr>
        <p:txBody>
          <a:bodyPr wrap="none" rtlCol="0">
            <a:spAutoFit/>
          </a:bodyPr>
          <a:lstStyle/>
          <a:p>
            <a:r>
              <a:rPr lang="de-DE" sz="3600" dirty="0">
                <a:solidFill>
                  <a:schemeClr val="bg1">
                    <a:lumMod val="75000"/>
                  </a:schemeClr>
                </a:solidFill>
              </a:rPr>
              <a:t>Versorgung</a:t>
            </a:r>
          </a:p>
        </p:txBody>
      </p:sp>
      <p:sp>
        <p:nvSpPr>
          <p:cNvPr id="11" name="Textfeld 10"/>
          <p:cNvSpPr txBox="1"/>
          <p:nvPr/>
        </p:nvSpPr>
        <p:spPr>
          <a:xfrm>
            <a:off x="6338107" y="5429468"/>
            <a:ext cx="2042547" cy="646331"/>
          </a:xfrm>
          <a:prstGeom prst="rect">
            <a:avLst/>
          </a:prstGeom>
          <a:noFill/>
        </p:spPr>
        <p:txBody>
          <a:bodyPr wrap="none" rtlCol="0">
            <a:spAutoFit/>
          </a:bodyPr>
          <a:lstStyle/>
          <a:p>
            <a:r>
              <a:rPr lang="de-DE" sz="3600" dirty="0">
                <a:solidFill>
                  <a:schemeClr val="bg1">
                    <a:lumMod val="75000"/>
                  </a:schemeClr>
                </a:solidFill>
              </a:rPr>
              <a:t>Heiligung</a:t>
            </a:r>
            <a:r>
              <a:rPr lang="de-DE" sz="3600" dirty="0" smtClean="0"/>
              <a:t> </a:t>
            </a:r>
            <a:endParaRPr lang="de-DE" sz="3600" dirty="0"/>
          </a:p>
        </p:txBody>
      </p:sp>
      <p:sp>
        <p:nvSpPr>
          <p:cNvPr id="8" name="Titel 1"/>
          <p:cNvSpPr txBox="1">
            <a:spLocks/>
          </p:cNvSpPr>
          <p:nvPr/>
        </p:nvSpPr>
        <p:spPr>
          <a:xfrm>
            <a:off x="1346200" y="0"/>
            <a:ext cx="9144000" cy="982663"/>
          </a:xfrm>
          <a:prstGeom prst="rect">
            <a:avLst/>
          </a:prstGeom>
          <a:solidFill>
            <a:schemeClr val="bg1">
              <a:lumMod val="9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dirty="0" smtClean="0"/>
              <a:t>Herzensbeziehung zum Vater</a:t>
            </a:r>
            <a:endParaRPr lang="de-DE" dirty="0"/>
          </a:p>
        </p:txBody>
      </p:sp>
    </p:spTree>
    <p:extLst>
      <p:ext uri="{BB962C8B-B14F-4D97-AF65-F5344CB8AC3E}">
        <p14:creationId xmlns:p14="http://schemas.microsoft.com/office/powerpoint/2010/main" val="4051812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Inhaltsplatzhalt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4900" y="-19648"/>
            <a:ext cx="6672316" cy="7209963"/>
          </a:xfrm>
        </p:spPr>
      </p:pic>
      <p:sp>
        <p:nvSpPr>
          <p:cNvPr id="9" name="Textfeld 8"/>
          <p:cNvSpPr txBox="1"/>
          <p:nvPr/>
        </p:nvSpPr>
        <p:spPr>
          <a:xfrm>
            <a:off x="2190703" y="3719731"/>
            <a:ext cx="1721369" cy="646331"/>
          </a:xfrm>
          <a:prstGeom prst="rect">
            <a:avLst/>
          </a:prstGeom>
          <a:noFill/>
        </p:spPr>
        <p:txBody>
          <a:bodyPr wrap="none" rtlCol="0">
            <a:spAutoFit/>
          </a:bodyPr>
          <a:lstStyle/>
          <a:p>
            <a:r>
              <a:rPr lang="de-DE" sz="3600" dirty="0">
                <a:solidFill>
                  <a:schemeClr val="bg1">
                    <a:lumMod val="75000"/>
                  </a:schemeClr>
                </a:solidFill>
              </a:rPr>
              <a:t>Hingabe</a:t>
            </a:r>
          </a:p>
        </p:txBody>
      </p:sp>
      <p:sp>
        <p:nvSpPr>
          <p:cNvPr id="7" name="Textfeld 6"/>
          <p:cNvSpPr txBox="1"/>
          <p:nvPr/>
        </p:nvSpPr>
        <p:spPr>
          <a:xfrm>
            <a:off x="6743700" y="2959100"/>
            <a:ext cx="2303516" cy="646331"/>
          </a:xfrm>
          <a:prstGeom prst="rect">
            <a:avLst/>
          </a:prstGeom>
          <a:noFill/>
        </p:spPr>
        <p:txBody>
          <a:bodyPr wrap="none" rtlCol="0">
            <a:spAutoFit/>
          </a:bodyPr>
          <a:lstStyle/>
          <a:p>
            <a:r>
              <a:rPr lang="de-DE" sz="3600" dirty="0">
                <a:solidFill>
                  <a:schemeClr val="bg1">
                    <a:lumMod val="75000"/>
                  </a:schemeClr>
                </a:solidFill>
              </a:rPr>
              <a:t>Versorgung</a:t>
            </a:r>
          </a:p>
        </p:txBody>
      </p:sp>
      <p:sp>
        <p:nvSpPr>
          <p:cNvPr id="11" name="Textfeld 10"/>
          <p:cNvSpPr txBox="1"/>
          <p:nvPr/>
        </p:nvSpPr>
        <p:spPr>
          <a:xfrm>
            <a:off x="6338107" y="5429468"/>
            <a:ext cx="2042547" cy="646331"/>
          </a:xfrm>
          <a:prstGeom prst="rect">
            <a:avLst/>
          </a:prstGeom>
          <a:noFill/>
        </p:spPr>
        <p:txBody>
          <a:bodyPr wrap="none" rtlCol="0">
            <a:spAutoFit/>
          </a:bodyPr>
          <a:lstStyle/>
          <a:p>
            <a:r>
              <a:rPr lang="de-DE" sz="3600" dirty="0">
                <a:solidFill>
                  <a:schemeClr val="bg1">
                    <a:lumMod val="75000"/>
                  </a:schemeClr>
                </a:solidFill>
              </a:rPr>
              <a:t>Heiligung</a:t>
            </a:r>
            <a:r>
              <a:rPr lang="de-DE" sz="3600" dirty="0" smtClean="0"/>
              <a:t> </a:t>
            </a:r>
            <a:endParaRPr lang="de-DE" sz="3600" dirty="0"/>
          </a:p>
        </p:txBody>
      </p:sp>
      <p:sp>
        <p:nvSpPr>
          <p:cNvPr id="4" name="Textfeld 3"/>
          <p:cNvSpPr txBox="1"/>
          <p:nvPr/>
        </p:nvSpPr>
        <p:spPr>
          <a:xfrm>
            <a:off x="1185916" y="1879600"/>
            <a:ext cx="2019207" cy="646331"/>
          </a:xfrm>
          <a:prstGeom prst="rect">
            <a:avLst/>
          </a:prstGeom>
          <a:noFill/>
        </p:spPr>
        <p:txBody>
          <a:bodyPr wrap="none" rtlCol="0">
            <a:spAutoFit/>
          </a:bodyPr>
          <a:lstStyle/>
          <a:p>
            <a:r>
              <a:rPr lang="de-DE" sz="3600" dirty="0" smtClean="0">
                <a:solidFill>
                  <a:schemeClr val="bg1">
                    <a:lumMod val="75000"/>
                  </a:schemeClr>
                </a:solidFill>
              </a:rPr>
              <a:t>Anbetung</a:t>
            </a:r>
            <a:endParaRPr lang="de-DE" sz="3600" dirty="0">
              <a:solidFill>
                <a:schemeClr val="bg1">
                  <a:lumMod val="75000"/>
                </a:schemeClr>
              </a:solidFill>
            </a:endParaRPr>
          </a:p>
        </p:txBody>
      </p:sp>
    </p:spTree>
    <p:extLst>
      <p:ext uri="{BB962C8B-B14F-4D97-AF65-F5344CB8AC3E}">
        <p14:creationId xmlns:p14="http://schemas.microsoft.com/office/powerpoint/2010/main" val="2034751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46200" y="1189038"/>
            <a:ext cx="9144000" cy="1655762"/>
          </a:xfrm>
        </p:spPr>
        <p:txBody>
          <a:bodyPr/>
          <a:lstStyle/>
          <a:p>
            <a:r>
              <a:rPr lang="de-DE" dirty="0" smtClean="0"/>
              <a:t>Das </a:t>
            </a:r>
            <a:r>
              <a:rPr lang="de-DE" dirty="0" err="1" smtClean="0"/>
              <a:t>Jüngerschaftsgebet</a:t>
            </a:r>
            <a:endParaRPr lang="de-DE" dirty="0" smtClean="0"/>
          </a:p>
          <a:p>
            <a:endParaRPr lang="de-DE" dirty="0"/>
          </a:p>
          <a:p>
            <a:endParaRPr lang="de-DE" dirty="0" smtClean="0"/>
          </a:p>
          <a:p>
            <a:endParaRPr lang="de-DE" dirty="0"/>
          </a:p>
        </p:txBody>
      </p:sp>
      <p:sp>
        <p:nvSpPr>
          <p:cNvPr id="4"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Jesus lehrt uns Beten</a:t>
            </a:r>
            <a:endParaRPr lang="de-DE" dirty="0"/>
          </a:p>
        </p:txBody>
      </p:sp>
      <p:sp>
        <p:nvSpPr>
          <p:cNvPr id="2" name="Textfeld 1"/>
          <p:cNvSpPr txBox="1"/>
          <p:nvPr/>
        </p:nvSpPr>
        <p:spPr>
          <a:xfrm>
            <a:off x="939800" y="2016919"/>
            <a:ext cx="6107698" cy="4031873"/>
          </a:xfrm>
          <a:prstGeom prst="rect">
            <a:avLst/>
          </a:prstGeom>
          <a:noFill/>
        </p:spPr>
        <p:txBody>
          <a:bodyPr wrap="none" rtlCol="0">
            <a:spAutoFit/>
          </a:bodyPr>
          <a:lstStyle/>
          <a:p>
            <a:r>
              <a:rPr lang="de-DE" sz="4000" i="1" u="sng" dirty="0" smtClean="0"/>
              <a:t>Gebet im Kraftfeld der Stille</a:t>
            </a:r>
          </a:p>
          <a:p>
            <a:pPr marL="571500" indent="-571500">
              <a:buFont typeface="Arial" panose="020B0604020202020204" pitchFamily="34" charset="0"/>
              <a:buChar char="•"/>
            </a:pPr>
            <a:r>
              <a:rPr lang="de-DE" sz="3600" dirty="0" smtClean="0">
                <a:solidFill>
                  <a:schemeClr val="bg1">
                    <a:lumMod val="65000"/>
                  </a:schemeClr>
                </a:solidFill>
              </a:rPr>
              <a:t>Da geht was!</a:t>
            </a:r>
          </a:p>
          <a:p>
            <a:endParaRPr lang="de-DE" sz="3600" dirty="0"/>
          </a:p>
          <a:p>
            <a:pPr marL="571500" indent="-571500">
              <a:buFont typeface="Arial" panose="020B0604020202020204" pitchFamily="34" charset="0"/>
              <a:buChar char="•"/>
            </a:pPr>
            <a:r>
              <a:rPr lang="de-DE" sz="3600" dirty="0"/>
              <a:t>Jesus hat eine </a:t>
            </a:r>
            <a:r>
              <a:rPr lang="de-DE" sz="3600" dirty="0" smtClean="0"/>
              <a:t>Gebetskultur</a:t>
            </a:r>
            <a:br>
              <a:rPr lang="de-DE" sz="3600" dirty="0" smtClean="0"/>
            </a:br>
            <a:r>
              <a:rPr lang="de-DE" sz="3600" dirty="0" smtClean="0"/>
              <a:t/>
            </a:r>
            <a:br>
              <a:rPr lang="de-DE" sz="3600" dirty="0" smtClean="0"/>
            </a:br>
            <a:endParaRPr lang="de-DE" sz="3600" dirty="0" smtClean="0"/>
          </a:p>
          <a:p>
            <a:pPr marL="571500" indent="-571500">
              <a:buFont typeface="Arial" panose="020B0604020202020204" pitchFamily="34" charset="0"/>
              <a:buChar char="•"/>
            </a:pPr>
            <a:endParaRPr lang="de-DE" sz="3600" dirty="0"/>
          </a:p>
        </p:txBody>
      </p:sp>
    </p:spTree>
    <p:extLst>
      <p:ext uri="{BB962C8B-B14F-4D97-AF65-F5344CB8AC3E}">
        <p14:creationId xmlns:p14="http://schemas.microsoft.com/office/powerpoint/2010/main" val="2834706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6312" y="0"/>
            <a:ext cx="7552464" cy="6872959"/>
          </a:xfrm>
        </p:spPr>
      </p:pic>
    </p:spTree>
    <p:extLst>
      <p:ext uri="{BB962C8B-B14F-4D97-AF65-F5344CB8AC3E}">
        <p14:creationId xmlns:p14="http://schemas.microsoft.com/office/powerpoint/2010/main" val="1648546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46200" y="1189038"/>
            <a:ext cx="9144000" cy="1655762"/>
          </a:xfrm>
        </p:spPr>
        <p:txBody>
          <a:bodyPr/>
          <a:lstStyle/>
          <a:p>
            <a:r>
              <a:rPr lang="de-DE" dirty="0" smtClean="0"/>
              <a:t>Das </a:t>
            </a:r>
            <a:r>
              <a:rPr lang="de-DE" dirty="0" err="1" smtClean="0"/>
              <a:t>Jüngerschaftsgebet</a:t>
            </a:r>
            <a:endParaRPr lang="de-DE" dirty="0" smtClean="0"/>
          </a:p>
          <a:p>
            <a:endParaRPr lang="de-DE" dirty="0"/>
          </a:p>
          <a:p>
            <a:endParaRPr lang="de-DE" dirty="0" smtClean="0"/>
          </a:p>
          <a:p>
            <a:endParaRPr lang="de-DE" dirty="0"/>
          </a:p>
        </p:txBody>
      </p:sp>
      <p:sp>
        <p:nvSpPr>
          <p:cNvPr id="4"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Jesus lehrt uns Beten</a:t>
            </a:r>
            <a:endParaRPr lang="de-DE" dirty="0"/>
          </a:p>
        </p:txBody>
      </p:sp>
      <p:sp>
        <p:nvSpPr>
          <p:cNvPr id="2" name="Textfeld 1"/>
          <p:cNvSpPr txBox="1"/>
          <p:nvPr/>
        </p:nvSpPr>
        <p:spPr>
          <a:xfrm>
            <a:off x="939800" y="2016919"/>
            <a:ext cx="5910016" cy="4031873"/>
          </a:xfrm>
          <a:prstGeom prst="rect">
            <a:avLst/>
          </a:prstGeom>
          <a:noFill/>
        </p:spPr>
        <p:txBody>
          <a:bodyPr wrap="none" rtlCol="0">
            <a:spAutoFit/>
          </a:bodyPr>
          <a:lstStyle/>
          <a:p>
            <a:r>
              <a:rPr lang="de-DE" sz="4000" i="1" u="sng" dirty="0" smtClean="0"/>
              <a:t>Gebet im Kraftfeld der Stille</a:t>
            </a:r>
          </a:p>
          <a:p>
            <a:pPr marL="571500" indent="-571500">
              <a:buFont typeface="Arial" panose="020B0604020202020204" pitchFamily="34" charset="0"/>
              <a:buChar char="•"/>
            </a:pPr>
            <a:r>
              <a:rPr lang="de-DE" sz="3600" dirty="0" smtClean="0">
                <a:solidFill>
                  <a:schemeClr val="bg1">
                    <a:lumMod val="65000"/>
                  </a:schemeClr>
                </a:solidFill>
              </a:rPr>
              <a:t>Da geht was!</a:t>
            </a:r>
          </a:p>
          <a:p>
            <a:endParaRPr lang="de-DE" sz="3600" dirty="0"/>
          </a:p>
          <a:p>
            <a:pPr marL="571500" indent="-571500">
              <a:buFont typeface="Arial" panose="020B0604020202020204" pitchFamily="34" charset="0"/>
              <a:buChar char="•"/>
            </a:pPr>
            <a:r>
              <a:rPr lang="de-DE" sz="3600" dirty="0">
                <a:solidFill>
                  <a:schemeClr val="bg1">
                    <a:lumMod val="65000"/>
                  </a:schemeClr>
                </a:solidFill>
              </a:rPr>
              <a:t>Jesus hat eine </a:t>
            </a:r>
            <a:r>
              <a:rPr lang="de-DE" sz="3600" dirty="0" smtClean="0">
                <a:solidFill>
                  <a:schemeClr val="bg1">
                    <a:lumMod val="65000"/>
                  </a:schemeClr>
                </a:solidFill>
              </a:rPr>
              <a:t>Gebetskultur</a:t>
            </a:r>
            <a:r>
              <a:rPr lang="de-DE" sz="3600" dirty="0" smtClean="0"/>
              <a:t/>
            </a:r>
            <a:br>
              <a:rPr lang="de-DE" sz="3600" dirty="0" smtClean="0"/>
            </a:br>
            <a:endParaRPr lang="de-DE" sz="3600" dirty="0"/>
          </a:p>
          <a:p>
            <a:pPr marL="571500" indent="-571500">
              <a:buFont typeface="Arial" panose="020B0604020202020204" pitchFamily="34" charset="0"/>
              <a:buChar char="•"/>
            </a:pPr>
            <a:r>
              <a:rPr lang="de-DE" sz="3600" dirty="0" smtClean="0"/>
              <a:t>Qualitätszeit</a:t>
            </a:r>
          </a:p>
          <a:p>
            <a:pPr marL="571500" indent="-571500">
              <a:buFont typeface="Arial" panose="020B0604020202020204" pitchFamily="34" charset="0"/>
              <a:buChar char="•"/>
            </a:pPr>
            <a:endParaRPr lang="de-DE" sz="3600" dirty="0"/>
          </a:p>
        </p:txBody>
      </p:sp>
    </p:spTree>
    <p:extLst>
      <p:ext uri="{BB962C8B-B14F-4D97-AF65-F5344CB8AC3E}">
        <p14:creationId xmlns:p14="http://schemas.microsoft.com/office/powerpoint/2010/main" val="3296295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t>Anbetung</a:t>
            </a:r>
            <a:endParaRPr lang="de-DE" sz="3600" dirty="0"/>
          </a:p>
        </p:txBody>
      </p:sp>
      <p:sp>
        <p:nvSpPr>
          <p:cNvPr id="5" name="Textfeld 4"/>
          <p:cNvSpPr txBox="1"/>
          <p:nvPr/>
        </p:nvSpPr>
        <p:spPr>
          <a:xfrm>
            <a:off x="2190703" y="3719731"/>
            <a:ext cx="1721369" cy="646331"/>
          </a:xfrm>
          <a:prstGeom prst="rect">
            <a:avLst/>
          </a:prstGeom>
          <a:noFill/>
        </p:spPr>
        <p:txBody>
          <a:bodyPr wrap="none" rtlCol="0">
            <a:spAutoFit/>
          </a:bodyPr>
          <a:lstStyle/>
          <a:p>
            <a:r>
              <a:rPr lang="de-DE" sz="3600" dirty="0" smtClean="0"/>
              <a:t>Hingabe</a:t>
            </a:r>
            <a:endParaRPr lang="de-DE" sz="3600" dirty="0"/>
          </a:p>
        </p:txBody>
      </p:sp>
      <p:sp>
        <p:nvSpPr>
          <p:cNvPr id="6" name="Textfeld 5"/>
          <p:cNvSpPr txBox="1"/>
          <p:nvPr/>
        </p:nvSpPr>
        <p:spPr>
          <a:xfrm>
            <a:off x="6743700" y="2959100"/>
            <a:ext cx="2303516" cy="646331"/>
          </a:xfrm>
          <a:prstGeom prst="rect">
            <a:avLst/>
          </a:prstGeom>
          <a:noFill/>
        </p:spPr>
        <p:txBody>
          <a:bodyPr wrap="none" rtlCol="0">
            <a:spAutoFit/>
          </a:bodyPr>
          <a:lstStyle/>
          <a:p>
            <a:r>
              <a:rPr lang="de-DE" sz="3600" dirty="0" smtClean="0"/>
              <a:t>Versorgung</a:t>
            </a:r>
            <a:endParaRPr lang="de-DE" sz="3600" dirty="0"/>
          </a:p>
        </p:txBody>
      </p:sp>
      <p:sp>
        <p:nvSpPr>
          <p:cNvPr id="7" name="Textfeld 6"/>
          <p:cNvSpPr txBox="1"/>
          <p:nvPr/>
        </p:nvSpPr>
        <p:spPr>
          <a:xfrm>
            <a:off x="6338107" y="5429468"/>
            <a:ext cx="1938351" cy="646331"/>
          </a:xfrm>
          <a:prstGeom prst="rect">
            <a:avLst/>
          </a:prstGeom>
          <a:noFill/>
        </p:spPr>
        <p:txBody>
          <a:bodyPr wrap="none" rtlCol="0">
            <a:spAutoFit/>
          </a:bodyPr>
          <a:lstStyle/>
          <a:p>
            <a:r>
              <a:rPr lang="de-DE" sz="3600" dirty="0" smtClean="0"/>
              <a:t>Heiligung</a:t>
            </a:r>
            <a:endParaRPr lang="de-DE" sz="3600" dirty="0"/>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Tree>
    <p:extLst>
      <p:ext uri="{BB962C8B-B14F-4D97-AF65-F5344CB8AC3E}">
        <p14:creationId xmlns:p14="http://schemas.microsoft.com/office/powerpoint/2010/main" val="400031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t>Anbetung</a:t>
            </a:r>
            <a:endParaRPr lang="de-DE" sz="3600" dirty="0"/>
          </a:p>
        </p:txBody>
      </p:sp>
      <p:sp>
        <p:nvSpPr>
          <p:cNvPr id="5" name="Textfeld 4"/>
          <p:cNvSpPr txBox="1"/>
          <p:nvPr/>
        </p:nvSpPr>
        <p:spPr>
          <a:xfrm>
            <a:off x="2190703" y="3719731"/>
            <a:ext cx="1721369" cy="646331"/>
          </a:xfrm>
          <a:prstGeom prst="rect">
            <a:avLst/>
          </a:prstGeom>
          <a:noFill/>
        </p:spPr>
        <p:txBody>
          <a:bodyPr wrap="none" rtlCol="0">
            <a:spAutoFit/>
          </a:bodyPr>
          <a:lstStyle/>
          <a:p>
            <a:r>
              <a:rPr lang="de-DE" sz="3600" dirty="0" smtClean="0"/>
              <a:t>Hingabe</a:t>
            </a:r>
            <a:endParaRPr lang="de-DE" sz="3600" dirty="0"/>
          </a:p>
        </p:txBody>
      </p:sp>
      <p:sp>
        <p:nvSpPr>
          <p:cNvPr id="6" name="Textfeld 5"/>
          <p:cNvSpPr txBox="1"/>
          <p:nvPr/>
        </p:nvSpPr>
        <p:spPr>
          <a:xfrm>
            <a:off x="6743700" y="2959100"/>
            <a:ext cx="2303516" cy="646331"/>
          </a:xfrm>
          <a:prstGeom prst="rect">
            <a:avLst/>
          </a:prstGeom>
          <a:noFill/>
        </p:spPr>
        <p:txBody>
          <a:bodyPr wrap="none" rtlCol="0">
            <a:spAutoFit/>
          </a:bodyPr>
          <a:lstStyle/>
          <a:p>
            <a:r>
              <a:rPr lang="de-DE" sz="3600" dirty="0" smtClean="0"/>
              <a:t>Versorgung</a:t>
            </a:r>
            <a:endParaRPr lang="de-DE" sz="3600" dirty="0"/>
          </a:p>
        </p:txBody>
      </p:sp>
      <p:sp>
        <p:nvSpPr>
          <p:cNvPr id="7" name="Textfeld 6"/>
          <p:cNvSpPr txBox="1"/>
          <p:nvPr/>
        </p:nvSpPr>
        <p:spPr>
          <a:xfrm>
            <a:off x="6338107" y="5429468"/>
            <a:ext cx="1938351" cy="646331"/>
          </a:xfrm>
          <a:prstGeom prst="rect">
            <a:avLst/>
          </a:prstGeom>
          <a:noFill/>
        </p:spPr>
        <p:txBody>
          <a:bodyPr wrap="none" rtlCol="0">
            <a:spAutoFit/>
          </a:bodyPr>
          <a:lstStyle/>
          <a:p>
            <a:r>
              <a:rPr lang="de-DE" sz="3600" dirty="0" smtClean="0"/>
              <a:t>Heiligung</a:t>
            </a:r>
            <a:endParaRPr lang="de-DE" sz="3600" dirty="0"/>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5309107" y="1343680"/>
            <a:ext cx="2269596" cy="523220"/>
          </a:xfrm>
          <a:prstGeom prst="rect">
            <a:avLst/>
          </a:prstGeom>
          <a:noFill/>
        </p:spPr>
        <p:txBody>
          <a:bodyPr wrap="none" rtlCol="0">
            <a:spAutoFit/>
          </a:bodyPr>
          <a:lstStyle/>
          <a:p>
            <a:r>
              <a:rPr lang="de-DE" sz="2800" dirty="0" smtClean="0"/>
              <a:t>…als Leitfaden</a:t>
            </a:r>
            <a:endParaRPr lang="de-DE" sz="2800" dirty="0"/>
          </a:p>
        </p:txBody>
      </p:sp>
    </p:spTree>
    <p:extLst>
      <p:ext uri="{BB962C8B-B14F-4D97-AF65-F5344CB8AC3E}">
        <p14:creationId xmlns:p14="http://schemas.microsoft.com/office/powerpoint/2010/main" val="42075452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1100" y="1866900"/>
            <a:ext cx="2019207" cy="646331"/>
          </a:xfrm>
          <a:prstGeom prst="rect">
            <a:avLst/>
          </a:prstGeom>
          <a:noFill/>
        </p:spPr>
        <p:txBody>
          <a:bodyPr wrap="none" rtlCol="0">
            <a:spAutoFit/>
          </a:bodyPr>
          <a:lstStyle/>
          <a:p>
            <a:r>
              <a:rPr lang="de-DE" sz="3600" dirty="0" smtClean="0"/>
              <a:t>Anbetung</a:t>
            </a:r>
            <a:endParaRPr lang="de-DE" sz="3600" dirty="0"/>
          </a:p>
        </p:txBody>
      </p:sp>
      <p:sp>
        <p:nvSpPr>
          <p:cNvPr id="8" name="Titel 1"/>
          <p:cNvSpPr txBox="1">
            <a:spLocks/>
          </p:cNvSpPr>
          <p:nvPr/>
        </p:nvSpPr>
        <p:spPr>
          <a:xfrm>
            <a:off x="1346200" y="0"/>
            <a:ext cx="9144000" cy="982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mtClean="0"/>
              <a:t>Das Vaterunser</a:t>
            </a:r>
            <a:endParaRPr lang="de-DE" dirty="0"/>
          </a:p>
        </p:txBody>
      </p:sp>
      <p:sp>
        <p:nvSpPr>
          <p:cNvPr id="10" name="Freihandform 9"/>
          <p:cNvSpPr/>
          <p:nvPr/>
        </p:nvSpPr>
        <p:spPr>
          <a:xfrm>
            <a:off x="1181100" y="1765300"/>
            <a:ext cx="8559800" cy="5029200"/>
          </a:xfrm>
          <a:custGeom>
            <a:avLst/>
            <a:gdLst>
              <a:gd name="connsiteX0" fmla="*/ 0 w 6794199"/>
              <a:gd name="connsiteY0" fmla="*/ 0 h 5041900"/>
              <a:gd name="connsiteX1" fmla="*/ 1003300 w 6794199"/>
              <a:gd name="connsiteY1" fmla="*/ 1943100 h 5041900"/>
              <a:gd name="connsiteX2" fmla="*/ 5842000 w 6794199"/>
              <a:gd name="connsiteY2" fmla="*/ 927100 h 5041900"/>
              <a:gd name="connsiteX3" fmla="*/ 6565900 w 6794199"/>
              <a:gd name="connsiteY3" fmla="*/ 2755900 h 5041900"/>
              <a:gd name="connsiteX4" fmla="*/ 3009900 w 6794199"/>
              <a:gd name="connsiteY4" fmla="*/ 3962400 h 5041900"/>
              <a:gd name="connsiteX5" fmla="*/ 5486400 w 6794199"/>
              <a:gd name="connsiteY5" fmla="*/ 4851400 h 5041900"/>
              <a:gd name="connsiteX6" fmla="*/ 6451600 w 6794199"/>
              <a:gd name="connsiteY6" fmla="*/ 50419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4199" h="5041900">
                <a:moveTo>
                  <a:pt x="0" y="0"/>
                </a:moveTo>
                <a:cubicBezTo>
                  <a:pt x="14816" y="894291"/>
                  <a:pt x="29633" y="1788583"/>
                  <a:pt x="1003300" y="1943100"/>
                </a:cubicBezTo>
                <a:cubicBezTo>
                  <a:pt x="1976967" y="2097617"/>
                  <a:pt x="4914900" y="791633"/>
                  <a:pt x="5842000" y="927100"/>
                </a:cubicBezTo>
                <a:cubicBezTo>
                  <a:pt x="6769100" y="1062567"/>
                  <a:pt x="7037917" y="2250017"/>
                  <a:pt x="6565900" y="2755900"/>
                </a:cubicBezTo>
                <a:cubicBezTo>
                  <a:pt x="6093883" y="3261783"/>
                  <a:pt x="3189817" y="3613150"/>
                  <a:pt x="3009900" y="3962400"/>
                </a:cubicBezTo>
                <a:cubicBezTo>
                  <a:pt x="2829983" y="4311650"/>
                  <a:pt x="4912783" y="4671483"/>
                  <a:pt x="5486400" y="4851400"/>
                </a:cubicBezTo>
                <a:cubicBezTo>
                  <a:pt x="6060017" y="5031317"/>
                  <a:pt x="6255808" y="5036608"/>
                  <a:pt x="6451600" y="5041900"/>
                </a:cubicBezTo>
              </a:path>
            </a:pathLst>
          </a:custGeom>
          <a:noFill/>
          <a:ln w="762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37623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1043</Words>
  <Application>Microsoft Office PowerPoint</Application>
  <PresentationFormat>Breitbild</PresentationFormat>
  <Paragraphs>181</Paragraphs>
  <Slides>50</Slides>
  <Notes>0</Notes>
  <HiddenSlides>9</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50</vt:i4>
      </vt:variant>
    </vt:vector>
  </HeadingPairs>
  <TitlesOfParts>
    <vt:vector size="54" baseType="lpstr">
      <vt:lpstr>Arial</vt:lpstr>
      <vt:lpstr>Calibri</vt:lpstr>
      <vt:lpstr>Calibri Light</vt:lpstr>
      <vt:lpstr>Office Theme</vt:lpstr>
      <vt:lpstr>Jesus lehrt uns Beten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lehrt uns Beten</dc:title>
  <dc:creator>klaus ulinski</dc:creator>
  <cp:lastModifiedBy>klaus ulinski</cp:lastModifiedBy>
  <cp:revision>32</cp:revision>
  <dcterms:created xsi:type="dcterms:W3CDTF">2015-03-21T07:27:22Z</dcterms:created>
  <dcterms:modified xsi:type="dcterms:W3CDTF">2015-03-22T05:58:16Z</dcterms:modified>
</cp:coreProperties>
</file>