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95" r:id="rId3"/>
    <p:sldId id="284" r:id="rId4"/>
    <p:sldId id="258" r:id="rId5"/>
    <p:sldId id="291" r:id="rId6"/>
    <p:sldId id="298" r:id="rId7"/>
    <p:sldId id="299" r:id="rId8"/>
    <p:sldId id="296" r:id="rId9"/>
    <p:sldId id="290" r:id="rId10"/>
    <p:sldId id="300" r:id="rId11"/>
    <p:sldId id="285" r:id="rId12"/>
    <p:sldId id="294" r:id="rId13"/>
    <p:sldId id="301" r:id="rId14"/>
    <p:sldId id="289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0000"/>
    <a:srgbClr val="FFFFFF"/>
    <a:srgbClr val="EE0000"/>
    <a:srgbClr val="CC0000"/>
    <a:srgbClr val="DDDDDD"/>
    <a:srgbClr val="C4BD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8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02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5496" y="6551438"/>
            <a:ext cx="8763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de-DE" altLang="de-DE" sz="1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Dax-Regular" pitchFamily="2" charset="0"/>
                <a:sym typeface="Symbol" pitchFamily="18" charset="2"/>
              </a:rPr>
              <a:t> gzd 2014</a:t>
            </a:r>
            <a:endParaRPr lang="de-DE" altLang="de-DE" sz="1100" dirty="0" smtClean="0">
              <a:solidFill>
                <a:schemeClr val="tx1">
                  <a:lumMod val="85000"/>
                  <a:lumOff val="15000"/>
                </a:schemeClr>
              </a:solidFill>
              <a:latin typeface="Dax-Regular" pitchFamily="2" charset="0"/>
            </a:endParaRPr>
          </a:p>
        </p:txBody>
      </p:sp>
      <p:sp>
        <p:nvSpPr>
          <p:cNvPr id="9" name="Rechteck 8"/>
          <p:cNvSpPr/>
          <p:nvPr userDrawn="1"/>
        </p:nvSpPr>
        <p:spPr>
          <a:xfrm>
            <a:off x="107504" y="-27384"/>
            <a:ext cx="90269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l"/>
            <a:r>
              <a:rPr lang="de-DE" sz="5400" b="1" cap="none" spc="0" dirty="0" smtClean="0">
                <a:ln w="19050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Was</a:t>
            </a:r>
            <a:r>
              <a:rPr lang="de-DE" sz="5400" b="1" cap="none" spc="0" baseline="0" dirty="0" smtClean="0">
                <a:ln w="19050">
                  <a:solidFill>
                    <a:schemeClr val="accent6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heißt hier schon schuldig?</a:t>
            </a:r>
            <a:endParaRPr lang="de-DE" sz="5400" b="1" cap="none" spc="0" dirty="0">
              <a:ln w="19050">
                <a:solidFill>
                  <a:schemeClr val="accent6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232056"/>
            <a:ext cx="1144410" cy="3652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5559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51520" y="922650"/>
            <a:ext cx="4896544" cy="2523768"/>
          </a:xfrm>
          <a:prstGeom prst="rect">
            <a:avLst/>
          </a:prstGeom>
          <a:solidFill>
            <a:schemeClr val="tx1"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/>
          <a:p>
            <a:pPr algn="just" eaLnBrk="0" fontAlgn="base" hangingPunct="0">
              <a:spcAft>
                <a:spcPts val="600"/>
              </a:spcAft>
              <a:defRPr/>
            </a:pP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 </a:t>
            </a:r>
            <a:r>
              <a:rPr lang="de-DE" sz="2600" b="1" i="1" baseline="30000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24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 Ich elender Mensch! Wer wird mich retten von diesem Leibe des Todes? 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- </a:t>
            </a:r>
            <a:r>
              <a:rPr lang="de-DE" sz="2600" b="1" i="1" baseline="30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25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 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Ich danke Gott durch Jesus Christus, unseren Herrn!</a:t>
            </a:r>
          </a:p>
          <a:p>
            <a:pPr marL="285750" indent="-285750" algn="r" eaLnBrk="0" fontAlgn="base" hangingPunct="0">
              <a:spcAft>
                <a:spcPts val="600"/>
              </a:spcAft>
              <a:buFont typeface="Wingdings" panose="05000000000000000000" pitchFamily="2" charset="2"/>
              <a:buChar char="&amp;"/>
              <a:defRPr/>
            </a:pP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  <a:sym typeface="Wingdings"/>
              </a:rPr>
              <a:t> Römer 7,24-25a</a:t>
            </a:r>
            <a:endParaRPr lang="de-DE" dirty="0" smtClean="0">
              <a:solidFill>
                <a:schemeClr val="accent6">
                  <a:lumMod val="60000"/>
                  <a:lumOff val="40000"/>
                </a:schemeClr>
              </a:solidFill>
              <a:latin typeface="Dax-Regular" pitchFamily="2" charset="0"/>
              <a:sym typeface="Wingdings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292080" y="942013"/>
            <a:ext cx="3600400" cy="1446550"/>
          </a:xfrm>
          <a:prstGeom prst="rect">
            <a:avLst/>
          </a:prstGeom>
          <a:solidFill>
            <a:schemeClr val="accent6">
              <a:lumMod val="20000"/>
              <a:lumOff val="80000"/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>
            <a:defPPr>
              <a:defRPr lang="de-DE"/>
            </a:defPPr>
            <a:lvl1pPr marL="457200" indent="-457200" algn="just" eaLnBrk="0" fontAlgn="base" hangingPunct="0">
              <a:spcAft>
                <a:spcPts val="600"/>
              </a:spcAft>
              <a:buFont typeface="Wingdings" panose="05000000000000000000" pitchFamily="2" charset="2"/>
              <a:buChar char=""/>
              <a:defRPr sz="2600" b="1">
                <a:solidFill>
                  <a:schemeClr val="accent6">
                    <a:lumMod val="50000"/>
                  </a:schemeClr>
                </a:solidFill>
                <a:latin typeface="Dax-Regular" pitchFamily="2" charset="0"/>
              </a:defRPr>
            </a:lvl1pPr>
          </a:lstStyle>
          <a:p>
            <a:r>
              <a:rPr lang="de-DE" dirty="0"/>
              <a:t>Ihre </a:t>
            </a:r>
            <a:r>
              <a:rPr lang="de-DE" dirty="0" smtClean="0"/>
              <a:t>Auswirkung</a:t>
            </a:r>
          </a:p>
          <a:p>
            <a:r>
              <a:rPr lang="de-DE" dirty="0" smtClean="0"/>
              <a:t>Ihre Wirkweise</a:t>
            </a:r>
          </a:p>
          <a:p>
            <a:r>
              <a:rPr lang="de-DE" dirty="0"/>
              <a:t>Unsere Hilflosigkeit</a:t>
            </a:r>
          </a:p>
        </p:txBody>
      </p:sp>
    </p:spTree>
    <p:extLst>
      <p:ext uri="{BB962C8B-B14F-4D97-AF65-F5344CB8AC3E}">
        <p14:creationId xmlns:p14="http://schemas.microsoft.com/office/powerpoint/2010/main" val="1861907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51520" y="922650"/>
            <a:ext cx="4896544" cy="5247590"/>
          </a:xfrm>
          <a:prstGeom prst="rect">
            <a:avLst/>
          </a:prstGeom>
          <a:solidFill>
            <a:schemeClr val="tx1"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/>
          <a:p>
            <a:pPr algn="just" eaLnBrk="0" fontAlgn="base" hangingPunct="0">
              <a:spcAft>
                <a:spcPts val="600"/>
              </a:spcAft>
              <a:defRPr/>
            </a:pPr>
            <a:r>
              <a:rPr lang="de-DE" sz="2600" b="1" i="1" baseline="30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18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  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Ihr wisst doch, dass ihr freigekauft worden seid von dem sinn- und ziellosen Leben, das schon eure Vorfahren geführt hatten, und ihr wisst, was der Preis für diesen Loskauf war: nicht etwas Vergängliches wie Silber oder 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Gold, </a:t>
            </a:r>
            <a:r>
              <a:rPr lang="de-DE" sz="2600" b="1" i="1" baseline="30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19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 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sondern das kostbare Blut eines </a:t>
            </a:r>
            <a:r>
              <a:rPr lang="de-DE" sz="2600" b="1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Opferlam-mes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, an dem nicht der geringste Fehler oder Makel 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war 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– das Blut von Christus.  </a:t>
            </a:r>
          </a:p>
          <a:p>
            <a:pPr algn="r" eaLnBrk="0" fontAlgn="base" hangingPunct="0">
              <a:spcAft>
                <a:spcPts val="600"/>
              </a:spcAft>
              <a:defRPr/>
            </a:pP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  <a:sym typeface="Wingdings"/>
              </a:rPr>
              <a:t> </a:t>
            </a: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1. Petrus 1,18-19 (NGÜ)</a:t>
            </a:r>
            <a:endParaRPr lang="de-DE" dirty="0">
              <a:solidFill>
                <a:schemeClr val="accent6">
                  <a:lumMod val="60000"/>
                  <a:lumOff val="40000"/>
                </a:schemeClr>
              </a:solidFill>
              <a:latin typeface="Dax-Regular" pitchFamily="2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292080" y="942013"/>
            <a:ext cx="3600400" cy="1923604"/>
          </a:xfrm>
          <a:prstGeom prst="rect">
            <a:avLst/>
          </a:prstGeom>
          <a:solidFill>
            <a:schemeClr val="accent6">
              <a:lumMod val="20000"/>
              <a:lumOff val="80000"/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>
            <a:defPPr>
              <a:defRPr lang="de-DE"/>
            </a:defPPr>
            <a:lvl1pPr marL="457200" indent="-457200" algn="just" eaLnBrk="0" fontAlgn="base" hangingPunct="0">
              <a:spcAft>
                <a:spcPts val="600"/>
              </a:spcAft>
              <a:buFont typeface="Wingdings" panose="05000000000000000000" pitchFamily="2" charset="2"/>
              <a:buChar char=""/>
              <a:defRPr sz="2600" b="1">
                <a:solidFill>
                  <a:schemeClr val="accent6">
                    <a:lumMod val="50000"/>
                  </a:schemeClr>
                </a:solidFill>
                <a:latin typeface="Dax-Regular" pitchFamily="2" charset="0"/>
              </a:defRPr>
            </a:lvl1pPr>
          </a:lstStyle>
          <a:p>
            <a:r>
              <a:rPr lang="de-DE" dirty="0"/>
              <a:t>Ihre </a:t>
            </a:r>
            <a:r>
              <a:rPr lang="de-DE" dirty="0" smtClean="0"/>
              <a:t>Auswirkung</a:t>
            </a:r>
          </a:p>
          <a:p>
            <a:r>
              <a:rPr lang="de-DE" dirty="0" smtClean="0"/>
              <a:t>Ihre Wirkweise</a:t>
            </a:r>
          </a:p>
          <a:p>
            <a:r>
              <a:rPr lang="de-DE" dirty="0"/>
              <a:t>Unsere </a:t>
            </a:r>
            <a:r>
              <a:rPr lang="de-DE" dirty="0" smtClean="0"/>
              <a:t>Hilflosigkeit</a:t>
            </a:r>
          </a:p>
          <a:p>
            <a:r>
              <a:rPr lang="de-DE" dirty="0" smtClean="0"/>
              <a:t>Sein Sieg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921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51520" y="922650"/>
            <a:ext cx="4896544" cy="2446824"/>
          </a:xfrm>
          <a:prstGeom prst="rect">
            <a:avLst/>
          </a:prstGeom>
          <a:solidFill>
            <a:schemeClr val="tx1"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/>
          <a:p>
            <a:pPr algn="just" eaLnBrk="0" fontAlgn="base" hangingPunct="0">
              <a:spcAft>
                <a:spcPts val="600"/>
              </a:spcAft>
              <a:defRPr/>
            </a:pP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Wenn 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wir unsere Sünden </a:t>
            </a:r>
            <a:r>
              <a:rPr lang="de-DE" sz="2600" b="1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beken-nen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, ist er treu und gerecht, dass er uns die Sünden vergibt und uns reinigt von jeder </a:t>
            </a:r>
            <a:r>
              <a:rPr lang="de-DE" sz="2600" b="1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Ungerech-tigkeit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. </a:t>
            </a:r>
            <a:endParaRPr lang="de-DE" sz="2600" b="1" i="1" dirty="0">
              <a:solidFill>
                <a:schemeClr val="accent6">
                  <a:lumMod val="60000"/>
                  <a:lumOff val="40000"/>
                </a:schemeClr>
              </a:solidFill>
              <a:latin typeface="Dax-Regular" pitchFamily="2" charset="0"/>
            </a:endParaRPr>
          </a:p>
          <a:p>
            <a:pPr algn="r" eaLnBrk="0" fontAlgn="base" hangingPunct="0">
              <a:spcAft>
                <a:spcPts val="600"/>
              </a:spcAft>
              <a:defRPr/>
            </a:pP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  <a:sym typeface="Wingdings"/>
              </a:rPr>
              <a:t> </a:t>
            </a: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1. Johannes 1,9</a:t>
            </a:r>
            <a:endParaRPr lang="de-DE" dirty="0">
              <a:solidFill>
                <a:schemeClr val="accent6">
                  <a:lumMod val="60000"/>
                  <a:lumOff val="40000"/>
                </a:schemeClr>
              </a:solidFill>
              <a:latin typeface="Dax-Regular" pitchFamily="2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292080" y="942013"/>
            <a:ext cx="3600400" cy="1923604"/>
          </a:xfrm>
          <a:prstGeom prst="rect">
            <a:avLst/>
          </a:prstGeom>
          <a:solidFill>
            <a:schemeClr val="accent6">
              <a:lumMod val="20000"/>
              <a:lumOff val="80000"/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>
            <a:defPPr>
              <a:defRPr lang="de-DE"/>
            </a:defPPr>
            <a:lvl1pPr marL="457200" indent="-457200" algn="just" eaLnBrk="0" fontAlgn="base" hangingPunct="0">
              <a:spcAft>
                <a:spcPts val="600"/>
              </a:spcAft>
              <a:buFont typeface="Wingdings" panose="05000000000000000000" pitchFamily="2" charset="2"/>
              <a:buChar char=""/>
              <a:defRPr sz="2600" b="1">
                <a:solidFill>
                  <a:schemeClr val="accent6">
                    <a:lumMod val="50000"/>
                  </a:schemeClr>
                </a:solidFill>
                <a:latin typeface="Dax-Regular" pitchFamily="2" charset="0"/>
              </a:defRPr>
            </a:lvl1pPr>
          </a:lstStyle>
          <a:p>
            <a:r>
              <a:rPr lang="de-DE" dirty="0"/>
              <a:t>Ihre </a:t>
            </a:r>
            <a:r>
              <a:rPr lang="de-DE" dirty="0" smtClean="0"/>
              <a:t>Auswirkung</a:t>
            </a:r>
          </a:p>
          <a:p>
            <a:r>
              <a:rPr lang="de-DE" dirty="0" smtClean="0"/>
              <a:t>Ihre Wirkweise</a:t>
            </a:r>
          </a:p>
          <a:p>
            <a:r>
              <a:rPr lang="de-DE" dirty="0"/>
              <a:t>Unsere </a:t>
            </a:r>
            <a:r>
              <a:rPr lang="de-DE" dirty="0" smtClean="0"/>
              <a:t>Hilflosigkeit</a:t>
            </a:r>
          </a:p>
          <a:p>
            <a:r>
              <a:rPr lang="de-DE" dirty="0" smtClean="0"/>
              <a:t>Sein Sieg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9142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51520" y="922650"/>
            <a:ext cx="4896544" cy="2446824"/>
          </a:xfrm>
          <a:prstGeom prst="rect">
            <a:avLst/>
          </a:prstGeom>
          <a:solidFill>
            <a:schemeClr val="tx1"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/>
          <a:p>
            <a:pPr algn="just" eaLnBrk="0" fontAlgn="base" hangingPunct="0">
              <a:spcAft>
                <a:spcPts val="600"/>
              </a:spcAft>
              <a:defRPr/>
            </a:pP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Wenn 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wir unsere Sünden </a:t>
            </a:r>
            <a:r>
              <a:rPr lang="de-DE" sz="2600" b="1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beken-nen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, ist er treu und gerecht, dass er uns die Sünden vergibt und uns reinigt von jeder </a:t>
            </a:r>
            <a:r>
              <a:rPr lang="de-DE" sz="2600" b="1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Ungerech-tigkeit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. </a:t>
            </a:r>
            <a:endParaRPr lang="de-DE" sz="2600" b="1" i="1" dirty="0">
              <a:solidFill>
                <a:schemeClr val="accent6">
                  <a:lumMod val="60000"/>
                  <a:lumOff val="40000"/>
                </a:schemeClr>
              </a:solidFill>
              <a:latin typeface="Dax-Regular" pitchFamily="2" charset="0"/>
            </a:endParaRPr>
          </a:p>
          <a:p>
            <a:pPr algn="r" eaLnBrk="0" fontAlgn="base" hangingPunct="0">
              <a:spcAft>
                <a:spcPts val="600"/>
              </a:spcAft>
              <a:defRPr/>
            </a:pP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  <a:sym typeface="Wingdings"/>
              </a:rPr>
              <a:t> </a:t>
            </a: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1. Johannes 1,9</a:t>
            </a:r>
            <a:endParaRPr lang="de-DE" dirty="0">
              <a:solidFill>
                <a:schemeClr val="accent6">
                  <a:lumMod val="60000"/>
                  <a:lumOff val="40000"/>
                </a:schemeClr>
              </a:solidFill>
              <a:latin typeface="Dax-Regular" pitchFamily="2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292080" y="942013"/>
            <a:ext cx="3600400" cy="1923604"/>
          </a:xfrm>
          <a:prstGeom prst="rect">
            <a:avLst/>
          </a:prstGeom>
          <a:solidFill>
            <a:schemeClr val="accent6">
              <a:lumMod val="20000"/>
              <a:lumOff val="80000"/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>
            <a:defPPr>
              <a:defRPr lang="de-DE"/>
            </a:defPPr>
            <a:lvl1pPr marL="457200" indent="-457200" algn="just" eaLnBrk="0" fontAlgn="base" hangingPunct="0">
              <a:spcAft>
                <a:spcPts val="600"/>
              </a:spcAft>
              <a:buFont typeface="Wingdings" panose="05000000000000000000" pitchFamily="2" charset="2"/>
              <a:buChar char=""/>
              <a:defRPr sz="2600" b="1">
                <a:solidFill>
                  <a:schemeClr val="accent6">
                    <a:lumMod val="50000"/>
                  </a:schemeClr>
                </a:solidFill>
                <a:latin typeface="Dax-Regular" pitchFamily="2" charset="0"/>
              </a:defRPr>
            </a:lvl1pPr>
          </a:lstStyle>
          <a:p>
            <a:r>
              <a:rPr lang="de-DE" dirty="0"/>
              <a:t>Ihre </a:t>
            </a:r>
            <a:r>
              <a:rPr lang="de-DE" dirty="0" smtClean="0"/>
              <a:t>Auswirkung</a:t>
            </a:r>
          </a:p>
          <a:p>
            <a:r>
              <a:rPr lang="de-DE" dirty="0" smtClean="0"/>
              <a:t>Ihre Wirkweise</a:t>
            </a:r>
          </a:p>
          <a:p>
            <a:r>
              <a:rPr lang="de-DE" dirty="0"/>
              <a:t>Unsere </a:t>
            </a:r>
            <a:r>
              <a:rPr lang="de-DE" dirty="0" smtClean="0"/>
              <a:t>Hilflosigkeit</a:t>
            </a:r>
          </a:p>
          <a:p>
            <a:r>
              <a:rPr lang="de-DE" dirty="0" smtClean="0"/>
              <a:t>Sein Sieg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619672" y="3501008"/>
            <a:ext cx="5760640" cy="2123658"/>
          </a:xfrm>
          <a:prstGeom prst="rect">
            <a:avLst/>
          </a:prstGeom>
          <a:solidFill>
            <a:schemeClr val="tx1"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/>
          <a:p>
            <a:pPr algn="just" eaLnBrk="0" fontAlgn="base" hangingPunct="0">
              <a:spcAft>
                <a:spcPts val="600"/>
              </a:spcAft>
              <a:defRPr/>
            </a:pPr>
            <a:r>
              <a:rPr lang="de-DE" sz="2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Start der Verkündigung von Johannes dem Täufer, Jesus Christus, Jünger: </a:t>
            </a:r>
          </a:p>
          <a:p>
            <a:pPr algn="just" eaLnBrk="0" fontAlgn="base" hangingPunct="0">
              <a:spcAft>
                <a:spcPts val="600"/>
              </a:spcAft>
              <a:defRPr/>
            </a:pP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Tut Buße, denn das Reich Gottes ist nahe gekommen!</a:t>
            </a:r>
            <a:endParaRPr lang="de-DE" sz="2600" b="1" i="1" dirty="0">
              <a:solidFill>
                <a:schemeClr val="accent6">
                  <a:lumMod val="60000"/>
                  <a:lumOff val="40000"/>
                </a:schemeClr>
              </a:solidFill>
              <a:latin typeface="Dax-Regular" pitchFamily="2" charset="0"/>
            </a:endParaRPr>
          </a:p>
          <a:p>
            <a:pPr algn="r" eaLnBrk="0" fontAlgn="base" hangingPunct="0">
              <a:spcAft>
                <a:spcPts val="600"/>
              </a:spcAft>
              <a:defRPr/>
            </a:pP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  <a:sym typeface="Wingdings"/>
              </a:rPr>
              <a:t> </a:t>
            </a: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Matthäus 3,2; 4,17; Apg. 2,38 </a:t>
            </a:r>
            <a:endParaRPr lang="de-DE" dirty="0">
              <a:solidFill>
                <a:schemeClr val="accent6">
                  <a:lumMod val="60000"/>
                  <a:lumOff val="40000"/>
                </a:schemeClr>
              </a:solidFill>
              <a:latin typeface="Dax-Regul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329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115616" y="922650"/>
            <a:ext cx="6984776" cy="3247043"/>
          </a:xfrm>
          <a:prstGeom prst="rect">
            <a:avLst/>
          </a:prstGeom>
          <a:solidFill>
            <a:schemeClr val="bg1"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/>
          <a:p>
            <a:pPr algn="just" eaLnBrk="0" fontAlgn="base" hangingPunct="0">
              <a:spcAft>
                <a:spcPts val="600"/>
              </a:spcAft>
              <a:defRPr/>
            </a:pPr>
            <a:r>
              <a:rPr lang="de-DE" sz="2600" b="1" i="1" baseline="30000" dirty="0" smtClean="0">
                <a:solidFill>
                  <a:srgbClr val="CC3300"/>
                </a:solidFill>
                <a:latin typeface="Dax-Regular" pitchFamily="2" charset="0"/>
              </a:rPr>
              <a:t>5</a:t>
            </a:r>
            <a:r>
              <a:rPr lang="de-DE" sz="2600" b="1" i="1" dirty="0">
                <a:solidFill>
                  <a:srgbClr val="CC3300"/>
                </a:solidFill>
                <a:latin typeface="Dax-Regular" pitchFamily="2" charset="0"/>
              </a:rPr>
              <a:t> </a:t>
            </a:r>
            <a:r>
              <a:rPr lang="de-DE" sz="2600" b="1" i="1" dirty="0" smtClean="0">
                <a:solidFill>
                  <a:srgbClr val="CC3300"/>
                </a:solidFill>
                <a:latin typeface="Dax-Regular" pitchFamily="2" charset="0"/>
              </a:rPr>
              <a:t>Doch </a:t>
            </a:r>
            <a:r>
              <a:rPr lang="de-DE" sz="2600" b="1" i="1" dirty="0">
                <a:solidFill>
                  <a:srgbClr val="CC3300"/>
                </a:solidFill>
                <a:latin typeface="Dax-Regular" pitchFamily="2" charset="0"/>
              </a:rPr>
              <a:t>er war durchbohrt um unserer </a:t>
            </a:r>
            <a:r>
              <a:rPr lang="de-DE" sz="2600" b="1" i="1" dirty="0" smtClean="0">
                <a:solidFill>
                  <a:srgbClr val="CC3300"/>
                </a:solidFill>
                <a:latin typeface="Dax-Regular" pitchFamily="2" charset="0"/>
              </a:rPr>
              <a:t>Vergehen </a:t>
            </a:r>
            <a:r>
              <a:rPr lang="de-DE" sz="2600" b="1" i="1" dirty="0">
                <a:solidFill>
                  <a:srgbClr val="CC3300"/>
                </a:solidFill>
                <a:latin typeface="Dax-Regular" pitchFamily="2" charset="0"/>
              </a:rPr>
              <a:t>willen, zerschlagen um unserer Sünden willen. Die </a:t>
            </a:r>
            <a:r>
              <a:rPr lang="de-DE" sz="2600" b="1" i="1" dirty="0" smtClean="0">
                <a:solidFill>
                  <a:srgbClr val="CC3300"/>
                </a:solidFill>
                <a:latin typeface="Dax-Regular" pitchFamily="2" charset="0"/>
              </a:rPr>
              <a:t>Strafe </a:t>
            </a:r>
            <a:r>
              <a:rPr lang="de-DE" sz="2600" b="1" i="1" dirty="0">
                <a:solidFill>
                  <a:srgbClr val="CC3300"/>
                </a:solidFill>
                <a:latin typeface="Dax-Regular" pitchFamily="2" charset="0"/>
              </a:rPr>
              <a:t>lag auf ihm zu unserm Frieden, und durch seine Striemen ist uns Heilung geworden</a:t>
            </a:r>
            <a:r>
              <a:rPr lang="de-DE" sz="2600" b="1" i="1" dirty="0" smtClean="0">
                <a:solidFill>
                  <a:srgbClr val="CC3300"/>
                </a:solidFill>
                <a:latin typeface="Dax-Regular" pitchFamily="2" charset="0"/>
              </a:rPr>
              <a:t>. </a:t>
            </a:r>
            <a:r>
              <a:rPr lang="de-DE" sz="2600" b="1" i="1" baseline="30000" dirty="0" smtClean="0">
                <a:solidFill>
                  <a:srgbClr val="CC3300"/>
                </a:solidFill>
                <a:latin typeface="Dax-Regular" pitchFamily="2" charset="0"/>
              </a:rPr>
              <a:t>6</a:t>
            </a:r>
            <a:r>
              <a:rPr lang="de-DE" sz="2600" b="1" i="1" dirty="0" smtClean="0">
                <a:solidFill>
                  <a:srgbClr val="CC3300"/>
                </a:solidFill>
                <a:latin typeface="Dax-Regular" pitchFamily="2" charset="0"/>
              </a:rPr>
              <a:t> </a:t>
            </a:r>
            <a:r>
              <a:rPr lang="de-DE" sz="2600" b="1" i="1" dirty="0">
                <a:solidFill>
                  <a:srgbClr val="CC3300"/>
                </a:solidFill>
                <a:latin typeface="Dax-Regular" pitchFamily="2" charset="0"/>
              </a:rPr>
              <a:t>Wir alle irrten umher wie Schafe, wir wandten uns jeder auf seinen eigenen Weg; aber der HERR ließ ihn treffen unser aller Schuld.  </a:t>
            </a:r>
          </a:p>
          <a:p>
            <a:pPr algn="r" eaLnBrk="0" fontAlgn="base" hangingPunct="0">
              <a:spcAft>
                <a:spcPts val="600"/>
              </a:spcAft>
              <a:defRPr/>
            </a:pPr>
            <a:r>
              <a:rPr lang="de-DE" dirty="0" smtClean="0">
                <a:solidFill>
                  <a:srgbClr val="CC3300"/>
                </a:solidFill>
                <a:latin typeface="Dax-Regular" pitchFamily="2" charset="0"/>
                <a:sym typeface="Wingdings"/>
              </a:rPr>
              <a:t> </a:t>
            </a:r>
            <a:r>
              <a:rPr lang="de-DE" dirty="0" smtClean="0">
                <a:solidFill>
                  <a:srgbClr val="CC3300"/>
                </a:solidFill>
                <a:latin typeface="Dax-Regular" pitchFamily="2" charset="0"/>
              </a:rPr>
              <a:t>Jesaja 53,5-6</a:t>
            </a:r>
            <a:endParaRPr lang="de-DE" dirty="0">
              <a:solidFill>
                <a:srgbClr val="CC3300"/>
              </a:solidFill>
              <a:latin typeface="Dax-Regul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35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datingcheck.net/wp-content/uploads/2011/01/mann_hand_vor_mund-300x19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365104"/>
            <a:ext cx="3799415" cy="252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1115616" y="1916832"/>
            <a:ext cx="6624736" cy="221599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unrise" dir="t"/>
            </a:scene3d>
            <a:sp3d extrusionH="203200">
              <a:bevelT w="114300" h="50800"/>
            </a:sp3d>
          </a:bodyPr>
          <a:lstStyle/>
          <a:p>
            <a:pPr algn="ctr"/>
            <a:r>
              <a:rPr lang="de-DE" sz="13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50800" dir="2700000" algn="tl" rotWithShape="0">
                    <a:prstClr val="black">
                      <a:alpha val="60000"/>
                    </a:prstClr>
                  </a:outerShdw>
                </a:effectLst>
                <a:latin typeface="Dax-Bold" panose="02000506060000020004" pitchFamily="2" charset="0"/>
              </a:rPr>
              <a:t>Sünde</a:t>
            </a:r>
            <a:endParaRPr lang="de-DE" sz="13800" dirty="0">
              <a:solidFill>
                <a:schemeClr val="accent6">
                  <a:lumMod val="75000"/>
                </a:schemeClr>
              </a:solidFill>
              <a:effectLst>
                <a:outerShdw blurRad="50800" dist="50800" dir="2700000" algn="tl" rotWithShape="0">
                  <a:prstClr val="black">
                    <a:alpha val="60000"/>
                  </a:prstClr>
                </a:outerShdw>
              </a:effectLst>
              <a:latin typeface="Dax-Bold" panose="02000506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105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11560" y="922650"/>
            <a:ext cx="7992888" cy="4601260"/>
          </a:xfrm>
          <a:prstGeom prst="rect">
            <a:avLst/>
          </a:prstGeom>
          <a:solidFill>
            <a:schemeClr val="tx1"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/>
          <a:p>
            <a:pPr algn="just" eaLnBrk="0" fontAlgn="base" hangingPunct="0">
              <a:spcAft>
                <a:spcPts val="600"/>
              </a:spcAft>
              <a:defRPr/>
            </a:pPr>
            <a:r>
              <a:rPr lang="de-DE" sz="2600" b="1" i="1" baseline="30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31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 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Und Gott sah alles, was er gemacht hatte, und siehe, es war sehr gut. Und es wurde Abend, und es wurde Morgen: der sechste Tag. </a:t>
            </a:r>
            <a:r>
              <a:rPr lang="de-DE" sz="2600" b="1" i="1" baseline="30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1 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So 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wurden der Himmel und die Erde und all ihr Heer 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vollendet. </a:t>
            </a:r>
            <a:r>
              <a:rPr lang="de-DE" sz="2600" b="1" i="1" baseline="30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2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 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Und Gott vollendete am siebten Tag sein 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Werk, 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das er gemacht hatte; und er ruhte am siebten Tag von all seinem Werk, das er gemacht 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hatte. </a:t>
            </a:r>
            <a:r>
              <a:rPr lang="de-DE" sz="2600" b="1" i="1" baseline="30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3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 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Und Gott segnete den siebten Tag und heiligte ihn; denn an ihm ruhte er von all seinem Werk, das Gott geschaffen hatte, indem er es machte.</a:t>
            </a:r>
            <a:endParaRPr lang="de-DE" sz="2600" b="1" i="1" dirty="0" smtClean="0">
              <a:solidFill>
                <a:schemeClr val="accent6">
                  <a:lumMod val="60000"/>
                  <a:lumOff val="40000"/>
                </a:schemeClr>
              </a:solidFill>
              <a:latin typeface="Dax-Regular" pitchFamily="2" charset="0"/>
            </a:endParaRPr>
          </a:p>
          <a:p>
            <a:pPr algn="r" eaLnBrk="0" fontAlgn="base" hangingPunct="0">
              <a:spcAft>
                <a:spcPts val="600"/>
              </a:spcAft>
              <a:defRPr/>
            </a:pP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  <a:sym typeface="Wingdings"/>
              </a:rPr>
              <a:t> </a:t>
            </a: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1. Mose 1,31-2,3</a:t>
            </a:r>
            <a:endParaRPr lang="de-DE" dirty="0">
              <a:solidFill>
                <a:schemeClr val="accent6">
                  <a:lumMod val="60000"/>
                  <a:lumOff val="40000"/>
                </a:schemeClr>
              </a:solidFill>
              <a:latin typeface="Dax-Regula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80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99592" y="1082928"/>
            <a:ext cx="7416824" cy="3570208"/>
          </a:xfrm>
          <a:prstGeom prst="rect">
            <a:avLst/>
          </a:prstGeom>
          <a:solidFill>
            <a:srgbClr val="000000">
              <a:alpha val="80000"/>
            </a:srgbClr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de-DE" sz="2800" cap="small" dirty="0" smtClean="0">
                <a:solidFill>
                  <a:schemeClr val="accent6">
                    <a:lumMod val="75000"/>
                  </a:schemeClr>
                </a:solidFill>
                <a:latin typeface="Dax-Regular" panose="02000506060000020004" pitchFamily="2" charset="0"/>
              </a:rPr>
              <a:t>Zitat</a:t>
            </a:r>
          </a:p>
          <a:p>
            <a:pPr algn="ctr">
              <a:spcAft>
                <a:spcPts val="600"/>
              </a:spcAft>
            </a:pPr>
            <a:r>
              <a:rPr lang="de-DE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anose="02000506060000020004" pitchFamily="2" charset="0"/>
              </a:rPr>
              <a:t>„Schuld </a:t>
            </a:r>
            <a:r>
              <a:rPr lang="de-DE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anose="02000506060000020004" pitchFamily="2" charset="0"/>
              </a:rPr>
              <a:t>und Sünde sind ja nur die </a:t>
            </a:r>
            <a:r>
              <a:rPr lang="de-DE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anose="02000506060000020004" pitchFamily="2" charset="0"/>
              </a:rPr>
              <a:t>Kehrseite </a:t>
            </a:r>
            <a:r>
              <a:rPr lang="de-DE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anose="02000506060000020004" pitchFamily="2" charset="0"/>
              </a:rPr>
              <a:t>persönlicher Freiheit und </a:t>
            </a:r>
            <a:r>
              <a:rPr lang="de-DE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anose="02000506060000020004" pitchFamily="2" charset="0"/>
              </a:rPr>
              <a:t>Verantwortung</a:t>
            </a:r>
            <a:r>
              <a:rPr lang="de-DE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anose="02000506060000020004" pitchFamily="2" charset="0"/>
              </a:rPr>
              <a:t>, Negativfolie der positiven Möglichkeit </a:t>
            </a:r>
            <a:r>
              <a:rPr lang="de-DE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anose="02000506060000020004" pitchFamily="2" charset="0"/>
              </a:rPr>
              <a:t>zur </a:t>
            </a:r>
            <a:r>
              <a:rPr lang="de-DE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anose="02000506060000020004" pitchFamily="2" charset="0"/>
              </a:rPr>
              <a:t>Liebe. Beseitigt man die Schuldfähigkeit </a:t>
            </a:r>
            <a:r>
              <a:rPr lang="de-DE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anose="02000506060000020004" pitchFamily="2" charset="0"/>
              </a:rPr>
              <a:t>des </a:t>
            </a:r>
            <a:r>
              <a:rPr lang="de-DE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anose="02000506060000020004" pitchFamily="2" charset="0"/>
              </a:rPr>
              <a:t>Menschen, dann beseitigt man auch seine </a:t>
            </a:r>
            <a:r>
              <a:rPr lang="de-DE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anose="02000506060000020004" pitchFamily="2" charset="0"/>
              </a:rPr>
              <a:t>freie </a:t>
            </a:r>
            <a:r>
              <a:rPr lang="de-DE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anose="02000506060000020004" pitchFamily="2" charset="0"/>
              </a:rPr>
              <a:t>und unvertretbare Verantwortung</a:t>
            </a:r>
            <a:r>
              <a:rPr lang="de-DE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anose="02000506060000020004" pitchFamily="2" charset="0"/>
              </a:rPr>
              <a:t>.“</a:t>
            </a:r>
            <a:endParaRPr lang="de-DE" sz="28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Dax-Regular" panose="02000506060000020004" pitchFamily="2" charset="0"/>
            </a:endParaRPr>
          </a:p>
          <a:p>
            <a:pPr algn="ctr">
              <a:spcAft>
                <a:spcPts val="600"/>
              </a:spcAft>
            </a:pPr>
            <a:r>
              <a:rPr lang="de-DE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anose="02000506060000020004" pitchFamily="2" charset="0"/>
              </a:rPr>
              <a:t>Walter </a:t>
            </a:r>
            <a:r>
              <a:rPr lang="de-DE" sz="20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anose="02000506060000020004" pitchFamily="2" charset="0"/>
              </a:rPr>
              <a:t>Schaupp</a:t>
            </a:r>
            <a:endParaRPr lang="de-DE" sz="2800" dirty="0">
              <a:solidFill>
                <a:schemeClr val="accent6">
                  <a:lumMod val="60000"/>
                  <a:lumOff val="40000"/>
                </a:schemeClr>
              </a:solidFill>
              <a:latin typeface="Dax-Regular" panose="02000506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80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292080" y="942013"/>
            <a:ext cx="3600400" cy="492443"/>
          </a:xfrm>
          <a:prstGeom prst="rect">
            <a:avLst/>
          </a:prstGeom>
          <a:solidFill>
            <a:schemeClr val="accent6">
              <a:lumMod val="20000"/>
              <a:lumOff val="80000"/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>
            <a:defPPr>
              <a:defRPr lang="de-DE"/>
            </a:defPPr>
            <a:lvl1pPr marL="457200" indent="-457200" algn="just" eaLnBrk="0" fontAlgn="base" hangingPunct="0">
              <a:spcAft>
                <a:spcPts val="600"/>
              </a:spcAft>
              <a:buFont typeface="Wingdings" panose="05000000000000000000" pitchFamily="2" charset="2"/>
              <a:buChar char=""/>
              <a:defRPr sz="2600" b="1">
                <a:solidFill>
                  <a:schemeClr val="accent6">
                    <a:lumMod val="50000"/>
                  </a:schemeClr>
                </a:solidFill>
                <a:latin typeface="Dax-Regular" pitchFamily="2" charset="0"/>
              </a:defRPr>
            </a:lvl1pPr>
          </a:lstStyle>
          <a:p>
            <a:r>
              <a:rPr lang="de-DE" dirty="0"/>
              <a:t>Ihre </a:t>
            </a:r>
            <a:r>
              <a:rPr lang="de-DE" dirty="0" smtClean="0"/>
              <a:t>Auswirkung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762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51520" y="922650"/>
            <a:ext cx="4896544" cy="1246495"/>
          </a:xfrm>
          <a:prstGeom prst="rect">
            <a:avLst/>
          </a:prstGeom>
          <a:solidFill>
            <a:schemeClr val="tx1"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/>
          <a:p>
            <a:pPr algn="just" eaLnBrk="0" fontAlgn="base" hangingPunct="0">
              <a:spcAft>
                <a:spcPts val="600"/>
              </a:spcAft>
              <a:defRPr/>
            </a:pP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Denn der Lohn der Sünde ist der 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Tod…</a:t>
            </a:r>
          </a:p>
          <a:p>
            <a:pPr algn="r" eaLnBrk="0" fontAlgn="base" hangingPunct="0">
              <a:spcAft>
                <a:spcPts val="600"/>
              </a:spcAft>
              <a:defRPr/>
            </a:pP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  <a:sym typeface="Wingdings"/>
              </a:rPr>
              <a:t> </a:t>
            </a: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Römer 6,23</a:t>
            </a:r>
            <a:endParaRPr lang="de-DE" dirty="0">
              <a:solidFill>
                <a:schemeClr val="accent6">
                  <a:lumMod val="60000"/>
                  <a:lumOff val="40000"/>
                </a:schemeClr>
              </a:solidFill>
              <a:latin typeface="Dax-Regular" pitchFamily="2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292080" y="942013"/>
            <a:ext cx="3600400" cy="492443"/>
          </a:xfrm>
          <a:prstGeom prst="rect">
            <a:avLst/>
          </a:prstGeom>
          <a:solidFill>
            <a:schemeClr val="accent6">
              <a:lumMod val="20000"/>
              <a:lumOff val="80000"/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>
            <a:defPPr>
              <a:defRPr lang="de-DE"/>
            </a:defPPr>
            <a:lvl1pPr marL="457200" indent="-457200" algn="just" eaLnBrk="0" fontAlgn="base" hangingPunct="0">
              <a:spcAft>
                <a:spcPts val="600"/>
              </a:spcAft>
              <a:buFont typeface="Wingdings" panose="05000000000000000000" pitchFamily="2" charset="2"/>
              <a:buChar char=""/>
              <a:defRPr sz="2600" b="1">
                <a:solidFill>
                  <a:schemeClr val="accent6">
                    <a:lumMod val="50000"/>
                  </a:schemeClr>
                </a:solidFill>
                <a:latin typeface="Dax-Regular" pitchFamily="2" charset="0"/>
              </a:defRPr>
            </a:lvl1pPr>
          </a:lstStyle>
          <a:p>
            <a:r>
              <a:rPr lang="de-DE" dirty="0"/>
              <a:t>Ihre </a:t>
            </a:r>
            <a:r>
              <a:rPr lang="de-DE" dirty="0" smtClean="0"/>
              <a:t>Auswirkung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391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51520" y="922650"/>
            <a:ext cx="4896544" cy="1246495"/>
          </a:xfrm>
          <a:prstGeom prst="rect">
            <a:avLst/>
          </a:prstGeom>
          <a:solidFill>
            <a:schemeClr val="tx1"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/>
          <a:p>
            <a:pPr algn="just" eaLnBrk="0" fontAlgn="base" hangingPunct="0">
              <a:spcAft>
                <a:spcPts val="600"/>
              </a:spcAft>
              <a:defRPr/>
            </a:pP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Denn der Lohn der Sünde ist der 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Tod…</a:t>
            </a:r>
          </a:p>
          <a:p>
            <a:pPr algn="r" eaLnBrk="0" fontAlgn="base" hangingPunct="0">
              <a:spcAft>
                <a:spcPts val="600"/>
              </a:spcAft>
              <a:defRPr/>
            </a:pP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  <a:sym typeface="Wingdings"/>
              </a:rPr>
              <a:t> </a:t>
            </a: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Römer 6,23</a:t>
            </a:r>
            <a:endParaRPr lang="de-DE" dirty="0">
              <a:solidFill>
                <a:schemeClr val="accent6">
                  <a:lumMod val="60000"/>
                  <a:lumOff val="40000"/>
                </a:schemeClr>
              </a:solidFill>
              <a:latin typeface="Dax-Regular" pitchFamily="2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292080" y="942013"/>
            <a:ext cx="3600400" cy="969496"/>
          </a:xfrm>
          <a:prstGeom prst="rect">
            <a:avLst/>
          </a:prstGeom>
          <a:solidFill>
            <a:schemeClr val="accent6">
              <a:lumMod val="20000"/>
              <a:lumOff val="80000"/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>
            <a:defPPr>
              <a:defRPr lang="de-DE"/>
            </a:defPPr>
            <a:lvl1pPr marL="457200" indent="-457200" algn="just" eaLnBrk="0" fontAlgn="base" hangingPunct="0">
              <a:spcAft>
                <a:spcPts val="600"/>
              </a:spcAft>
              <a:buFont typeface="Wingdings" panose="05000000000000000000" pitchFamily="2" charset="2"/>
              <a:buChar char=""/>
              <a:defRPr sz="2600" b="1">
                <a:solidFill>
                  <a:schemeClr val="accent6">
                    <a:lumMod val="50000"/>
                  </a:schemeClr>
                </a:solidFill>
                <a:latin typeface="Dax-Regular" pitchFamily="2" charset="0"/>
              </a:defRPr>
            </a:lvl1pPr>
          </a:lstStyle>
          <a:p>
            <a:r>
              <a:rPr lang="de-DE" dirty="0"/>
              <a:t>Ihre </a:t>
            </a:r>
            <a:r>
              <a:rPr lang="de-DE" dirty="0" smtClean="0"/>
              <a:t>Auswirkung</a:t>
            </a:r>
          </a:p>
          <a:p>
            <a:r>
              <a:rPr lang="de-DE" dirty="0" smtClean="0"/>
              <a:t>Ihre Wirkweise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395536" y="2313161"/>
            <a:ext cx="2952328" cy="29880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416132"/>
              </p:ext>
            </p:extLst>
          </p:nvPr>
        </p:nvGraphicFramePr>
        <p:xfrm>
          <a:off x="487654" y="2426216"/>
          <a:ext cx="2783070" cy="2730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orelDRAW" r:id="rId3" imgW="2204555" imgH="2163780" progId="CorelDraw.Graphic.15">
                  <p:embed/>
                </p:oleObj>
              </mc:Choice>
              <mc:Fallback>
                <p:oleObj name="CorelDRAW" r:id="rId3" imgW="2204555" imgH="2163780" progId="CorelDraw.Graphic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7654" y="2426216"/>
                        <a:ext cx="2783070" cy="2730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0514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51520" y="922650"/>
            <a:ext cx="4896544" cy="1246495"/>
          </a:xfrm>
          <a:prstGeom prst="rect">
            <a:avLst/>
          </a:prstGeom>
          <a:solidFill>
            <a:schemeClr val="tx1"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/>
          <a:p>
            <a:pPr algn="just" eaLnBrk="0" fontAlgn="base" hangingPunct="0">
              <a:spcAft>
                <a:spcPts val="600"/>
              </a:spcAft>
              <a:defRPr/>
            </a:pP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Denn der Lohn der Sünde ist der 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Tod…</a:t>
            </a:r>
          </a:p>
          <a:p>
            <a:pPr algn="r" eaLnBrk="0" fontAlgn="base" hangingPunct="0">
              <a:spcAft>
                <a:spcPts val="600"/>
              </a:spcAft>
              <a:defRPr/>
            </a:pP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  <a:sym typeface="Wingdings"/>
              </a:rPr>
              <a:t> </a:t>
            </a: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Römer 6,23</a:t>
            </a:r>
            <a:endParaRPr lang="de-DE" dirty="0">
              <a:solidFill>
                <a:schemeClr val="accent6">
                  <a:lumMod val="60000"/>
                  <a:lumOff val="40000"/>
                </a:schemeClr>
              </a:solidFill>
              <a:latin typeface="Dax-Regular" pitchFamily="2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292080" y="942013"/>
            <a:ext cx="3600400" cy="969496"/>
          </a:xfrm>
          <a:prstGeom prst="rect">
            <a:avLst/>
          </a:prstGeom>
          <a:solidFill>
            <a:schemeClr val="accent6">
              <a:lumMod val="20000"/>
              <a:lumOff val="80000"/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>
            <a:defPPr>
              <a:defRPr lang="de-DE"/>
            </a:defPPr>
            <a:lvl1pPr marL="457200" indent="-457200" algn="just" eaLnBrk="0" fontAlgn="base" hangingPunct="0">
              <a:spcAft>
                <a:spcPts val="600"/>
              </a:spcAft>
              <a:buFont typeface="Wingdings" panose="05000000000000000000" pitchFamily="2" charset="2"/>
              <a:buChar char=""/>
              <a:defRPr sz="2600" b="1">
                <a:solidFill>
                  <a:schemeClr val="accent6">
                    <a:lumMod val="50000"/>
                  </a:schemeClr>
                </a:solidFill>
                <a:latin typeface="Dax-Regular" pitchFamily="2" charset="0"/>
              </a:defRPr>
            </a:lvl1pPr>
          </a:lstStyle>
          <a:p>
            <a:r>
              <a:rPr lang="de-DE" dirty="0"/>
              <a:t>Ihre </a:t>
            </a:r>
            <a:r>
              <a:rPr lang="de-DE" dirty="0" smtClean="0"/>
              <a:t>Auswirkung</a:t>
            </a:r>
          </a:p>
          <a:p>
            <a:r>
              <a:rPr lang="de-DE" dirty="0" smtClean="0"/>
              <a:t>Ihre Wirkweise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395536" y="2313161"/>
            <a:ext cx="2952328" cy="38521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4355976" y="2286451"/>
            <a:ext cx="4464496" cy="1646605"/>
          </a:xfrm>
          <a:prstGeom prst="rect">
            <a:avLst/>
          </a:prstGeom>
          <a:solidFill>
            <a:schemeClr val="tx1"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/>
          <a:p>
            <a:pPr algn="just" eaLnBrk="0" fontAlgn="base" hangingPunct="0">
              <a:spcAft>
                <a:spcPts val="600"/>
              </a:spcAft>
              <a:defRPr/>
            </a:pP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Wer nun weiß, Gutes zu tun, und tut es nicht, dem ist es Sünde.</a:t>
            </a:r>
            <a:endParaRPr lang="de-DE" sz="2600" b="1" i="1" dirty="0" smtClean="0">
              <a:solidFill>
                <a:schemeClr val="accent6">
                  <a:lumMod val="60000"/>
                  <a:lumOff val="40000"/>
                </a:schemeClr>
              </a:solidFill>
              <a:latin typeface="Dax-Regular" pitchFamily="2" charset="0"/>
            </a:endParaRPr>
          </a:p>
          <a:p>
            <a:pPr algn="r" eaLnBrk="0" fontAlgn="base" hangingPunct="0">
              <a:spcAft>
                <a:spcPts val="600"/>
              </a:spcAft>
              <a:defRPr/>
            </a:pP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  <a:sym typeface="Wingdings"/>
              </a:rPr>
              <a:t> </a:t>
            </a: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Jakobus 4,17</a:t>
            </a:r>
            <a:endParaRPr lang="de-DE" dirty="0">
              <a:solidFill>
                <a:schemeClr val="accent6">
                  <a:lumMod val="60000"/>
                  <a:lumOff val="40000"/>
                </a:schemeClr>
              </a:solidFill>
              <a:latin typeface="Dax-Regular" pitchFamily="2" charset="0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322567"/>
              </p:ext>
            </p:extLst>
          </p:nvPr>
        </p:nvGraphicFramePr>
        <p:xfrm>
          <a:off x="522656" y="2442378"/>
          <a:ext cx="2753200" cy="362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orelDRAW" r:id="rId3" imgW="2204555" imgH="2902230" progId="CorelDraw.Graphic.15">
                  <p:embed/>
                </p:oleObj>
              </mc:Choice>
              <mc:Fallback>
                <p:oleObj name="CorelDRAW" r:id="rId3" imgW="2204555" imgH="2902230" progId="CorelDraw.Graphic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2656" y="2442378"/>
                        <a:ext cx="2753200" cy="3623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4778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51520" y="922650"/>
            <a:ext cx="4896544" cy="2400657"/>
          </a:xfrm>
          <a:prstGeom prst="rect">
            <a:avLst/>
          </a:prstGeom>
          <a:solidFill>
            <a:schemeClr val="tx1"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/>
          <a:p>
            <a:pPr algn="just" eaLnBrk="0" fontAlgn="base" hangingPunct="0">
              <a:spcAft>
                <a:spcPts val="600"/>
              </a:spcAft>
              <a:defRPr/>
            </a:pP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 Also ist das Gesetz unser 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Zuchtmeister* 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auf Christus hin geworden, damit wir aus </a:t>
            </a:r>
            <a:r>
              <a:rPr lang="de-DE" sz="2600" b="1" i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Glau-ben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 </a:t>
            </a:r>
            <a:r>
              <a:rPr lang="de-DE" sz="2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gerechtfertigt 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würden</a:t>
            </a:r>
            <a:r>
              <a:rPr lang="de-DE" sz="2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.</a:t>
            </a:r>
          </a:p>
          <a:p>
            <a:pPr marL="285750" indent="-285750" algn="r" eaLnBrk="0" fontAlgn="base" hangingPunct="0">
              <a:spcAft>
                <a:spcPts val="600"/>
              </a:spcAft>
              <a:buFont typeface="Wingdings" panose="05000000000000000000" pitchFamily="2" charset="2"/>
              <a:buChar char="&amp;"/>
              <a:defRPr/>
            </a:pP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  <a:sym typeface="Wingdings"/>
              </a:rPr>
              <a:t>Galater 3,24</a:t>
            </a:r>
          </a:p>
          <a:p>
            <a:pPr eaLnBrk="0" fontAlgn="base" hangingPunct="0">
              <a:spcAft>
                <a:spcPts val="600"/>
              </a:spcAft>
              <a:defRPr/>
            </a:pP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* </a:t>
            </a:r>
            <a:r>
              <a:rPr lang="de-DE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griech</a:t>
            </a: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.: </a:t>
            </a:r>
            <a:r>
              <a:rPr lang="de-DE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paidagogos</a:t>
            </a:r>
            <a:r>
              <a:rPr lang="de-DE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Dax-Regular" pitchFamily="2" charset="0"/>
              </a:rPr>
              <a:t> &gt; Pädagoge</a:t>
            </a:r>
            <a:endParaRPr lang="de-DE" dirty="0">
              <a:solidFill>
                <a:schemeClr val="accent6">
                  <a:lumMod val="60000"/>
                  <a:lumOff val="40000"/>
                </a:schemeClr>
              </a:solidFill>
              <a:latin typeface="Dax-Regular" pitchFamily="2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292080" y="942013"/>
            <a:ext cx="3600400" cy="1446550"/>
          </a:xfrm>
          <a:prstGeom prst="rect">
            <a:avLst/>
          </a:prstGeom>
          <a:solidFill>
            <a:schemeClr val="accent6">
              <a:lumMod val="20000"/>
              <a:lumOff val="80000"/>
              <a:alpha val="80000"/>
            </a:schemeClr>
          </a:solidFill>
          <a:effectLst>
            <a:softEdge rad="31750"/>
          </a:effectLst>
        </p:spPr>
        <p:txBody>
          <a:bodyPr wrap="square" rIns="144000" rtlCol="0">
            <a:spAutoFit/>
          </a:bodyPr>
          <a:lstStyle>
            <a:defPPr>
              <a:defRPr lang="de-DE"/>
            </a:defPPr>
            <a:lvl1pPr marL="457200" indent="-457200" algn="just" eaLnBrk="0" fontAlgn="base" hangingPunct="0">
              <a:spcAft>
                <a:spcPts val="600"/>
              </a:spcAft>
              <a:buFont typeface="Wingdings" panose="05000000000000000000" pitchFamily="2" charset="2"/>
              <a:buChar char=""/>
              <a:defRPr sz="2600" b="1">
                <a:solidFill>
                  <a:schemeClr val="accent6">
                    <a:lumMod val="50000"/>
                  </a:schemeClr>
                </a:solidFill>
                <a:latin typeface="Dax-Regular" pitchFamily="2" charset="0"/>
              </a:defRPr>
            </a:lvl1pPr>
          </a:lstStyle>
          <a:p>
            <a:r>
              <a:rPr lang="de-DE" dirty="0"/>
              <a:t>Ihre </a:t>
            </a:r>
            <a:r>
              <a:rPr lang="de-DE" dirty="0" smtClean="0"/>
              <a:t>Auswirkung</a:t>
            </a:r>
          </a:p>
          <a:p>
            <a:r>
              <a:rPr lang="de-DE" dirty="0" smtClean="0"/>
              <a:t>Ihre Wirkweise</a:t>
            </a:r>
          </a:p>
          <a:p>
            <a:r>
              <a:rPr lang="de-DE" dirty="0" smtClean="0"/>
              <a:t>Unsere Hilflosigkeit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589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apetus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552</Words>
  <Application>Microsoft Office PowerPoint</Application>
  <PresentationFormat>Bildschirmpräsentation (4:3)</PresentationFormat>
  <Paragraphs>54</Paragraphs>
  <Slides>14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2" baseType="lpstr">
      <vt:lpstr>Arial</vt:lpstr>
      <vt:lpstr>Calibri</vt:lpstr>
      <vt:lpstr>Dax-Bold</vt:lpstr>
      <vt:lpstr>Dax-Regular</vt:lpstr>
      <vt:lpstr>Symbol</vt:lpstr>
      <vt:lpstr>Wingdings</vt:lpstr>
      <vt:lpstr>Larissa</vt:lpstr>
      <vt:lpstr>CorelDRAW X5 Graphic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Ulrich Abels</dc:creator>
  <cp:lastModifiedBy>Ulrich Abels</cp:lastModifiedBy>
  <cp:revision>135</cp:revision>
  <dcterms:created xsi:type="dcterms:W3CDTF">2014-04-17T09:17:29Z</dcterms:created>
  <dcterms:modified xsi:type="dcterms:W3CDTF">2014-11-16T06:18:17Z</dcterms:modified>
</cp:coreProperties>
</file>