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3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Default Extension="gif" ContentType="image/gif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400" r:id="rId2"/>
    <p:sldId id="449" r:id="rId3"/>
    <p:sldId id="530" r:id="rId4"/>
    <p:sldId id="446" r:id="rId5"/>
    <p:sldId id="546" r:id="rId6"/>
    <p:sldId id="562" r:id="rId7"/>
    <p:sldId id="555" r:id="rId8"/>
    <p:sldId id="545" r:id="rId9"/>
    <p:sldId id="563" r:id="rId10"/>
    <p:sldId id="564" r:id="rId11"/>
    <p:sldId id="531" r:id="rId12"/>
    <p:sldId id="540" r:id="rId13"/>
    <p:sldId id="535" r:id="rId14"/>
    <p:sldId id="541" r:id="rId15"/>
    <p:sldId id="533" r:id="rId16"/>
    <p:sldId id="534" r:id="rId17"/>
    <p:sldId id="542" r:id="rId18"/>
    <p:sldId id="543" r:id="rId19"/>
    <p:sldId id="544" r:id="rId20"/>
    <p:sldId id="532" r:id="rId21"/>
    <p:sldId id="536" r:id="rId22"/>
    <p:sldId id="537" r:id="rId23"/>
    <p:sldId id="565" r:id="rId24"/>
    <p:sldId id="547" r:id="rId25"/>
    <p:sldId id="549" r:id="rId26"/>
    <p:sldId id="566" r:id="rId27"/>
    <p:sldId id="548" r:id="rId28"/>
    <p:sldId id="550" r:id="rId29"/>
    <p:sldId id="556" r:id="rId30"/>
    <p:sldId id="552" r:id="rId31"/>
    <p:sldId id="551" r:id="rId32"/>
    <p:sldId id="553" r:id="rId33"/>
    <p:sldId id="557" r:id="rId34"/>
    <p:sldId id="509" r:id="rId35"/>
    <p:sldId id="511" r:id="rId36"/>
    <p:sldId id="567" r:id="rId37"/>
    <p:sldId id="538" r:id="rId38"/>
    <p:sldId id="497" r:id="rId39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  <p:clrMru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718" autoAdjust="0"/>
  </p:normalViewPr>
  <p:slideViewPr>
    <p:cSldViewPr>
      <p:cViewPr varScale="1">
        <p:scale>
          <a:sx n="65" d="100"/>
          <a:sy n="65" d="100"/>
        </p:scale>
        <p:origin x="-1452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F2308F-C53C-4457-9CBC-1D8BA59A9507}" type="datetimeFigureOut">
              <a:rPr lang="de-DE" smtClean="0"/>
              <a:pPr/>
              <a:t>28.04.2013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5625F8-6F8C-4ADD-AF27-5F06C4F225D7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F039E0-CA91-4C09-BE14-3CBFB85D680C}" type="slidenum">
              <a:rPr lang="de-DE" smtClean="0"/>
              <a:pPr>
                <a:defRPr/>
              </a:pPr>
              <a:t>1</a:t>
            </a:fld>
            <a:endParaRPr 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A6FEF6-2413-4CEB-A7A7-C40966689E00}" type="slidenum">
              <a:rPr lang="de-DE" smtClean="0"/>
              <a:pPr/>
              <a:t>10</a:t>
            </a:fld>
            <a:endParaRPr 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A6FEF6-2413-4CEB-A7A7-C40966689E00}" type="slidenum">
              <a:rPr lang="de-DE" smtClean="0"/>
              <a:pPr/>
              <a:t>11</a:t>
            </a:fld>
            <a:endParaRPr 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A6FEF6-2413-4CEB-A7A7-C40966689E00}" type="slidenum">
              <a:rPr lang="de-DE" smtClean="0"/>
              <a:pPr/>
              <a:t>12</a:t>
            </a:fld>
            <a:endParaRPr 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A6FEF6-2413-4CEB-A7A7-C40966689E00}" type="slidenum">
              <a:rPr lang="de-DE" smtClean="0"/>
              <a:pPr/>
              <a:t>13</a:t>
            </a:fld>
            <a:endParaRPr 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A6FEF6-2413-4CEB-A7A7-C40966689E00}" type="slidenum">
              <a:rPr lang="de-DE" smtClean="0"/>
              <a:pPr/>
              <a:t>14</a:t>
            </a:fld>
            <a:endParaRPr 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A6FEF6-2413-4CEB-A7A7-C40966689E00}" type="slidenum">
              <a:rPr lang="de-DE" smtClean="0"/>
              <a:pPr/>
              <a:t>15</a:t>
            </a:fld>
            <a:endParaRPr lang="de-D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A6FEF6-2413-4CEB-A7A7-C40966689E00}" type="slidenum">
              <a:rPr lang="de-DE" smtClean="0"/>
              <a:pPr/>
              <a:t>16</a:t>
            </a:fld>
            <a:endParaRPr lang="de-D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A6FEF6-2413-4CEB-A7A7-C40966689E00}" type="slidenum">
              <a:rPr lang="de-DE" smtClean="0"/>
              <a:pPr/>
              <a:t>17</a:t>
            </a:fld>
            <a:endParaRPr lang="de-D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A6FEF6-2413-4CEB-A7A7-C40966689E00}" type="slidenum">
              <a:rPr lang="de-DE" smtClean="0"/>
              <a:pPr/>
              <a:t>18</a:t>
            </a:fld>
            <a:endParaRPr lang="de-D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A6FEF6-2413-4CEB-A7A7-C40966689E00}" type="slidenum">
              <a:rPr lang="de-DE" smtClean="0"/>
              <a:pPr/>
              <a:t>19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A6FEF6-2413-4CEB-A7A7-C40966689E00}" type="slidenum">
              <a:rPr lang="de-DE" smtClean="0"/>
              <a:pPr/>
              <a:t>2</a:t>
            </a:fld>
            <a:endParaRPr lang="de-D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A6FEF6-2413-4CEB-A7A7-C40966689E00}" type="slidenum">
              <a:rPr lang="de-DE" smtClean="0"/>
              <a:pPr/>
              <a:t>20</a:t>
            </a:fld>
            <a:endParaRPr lang="de-DE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A6FEF6-2413-4CEB-A7A7-C40966689E00}" type="slidenum">
              <a:rPr lang="de-DE" smtClean="0"/>
              <a:pPr/>
              <a:t>21</a:t>
            </a:fld>
            <a:endParaRPr lang="de-DE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A6FEF6-2413-4CEB-A7A7-C40966689E00}" type="slidenum">
              <a:rPr lang="de-DE" smtClean="0"/>
              <a:pPr/>
              <a:t>22</a:t>
            </a:fld>
            <a:endParaRPr lang="de-DE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A6FEF6-2413-4CEB-A7A7-C40966689E00}" type="slidenum">
              <a:rPr lang="de-DE" smtClean="0"/>
              <a:pPr/>
              <a:t>23</a:t>
            </a:fld>
            <a:endParaRPr lang="de-DE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A6FEF6-2413-4CEB-A7A7-C40966689E00}" type="slidenum">
              <a:rPr lang="de-DE" smtClean="0"/>
              <a:pPr/>
              <a:t>24</a:t>
            </a:fld>
            <a:endParaRPr lang="de-DE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A6FEF6-2413-4CEB-A7A7-C40966689E00}" type="slidenum">
              <a:rPr lang="de-DE" smtClean="0"/>
              <a:pPr/>
              <a:t>25</a:t>
            </a:fld>
            <a:endParaRPr lang="de-DE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A6FEF6-2413-4CEB-A7A7-C40966689E00}" type="slidenum">
              <a:rPr lang="de-DE" smtClean="0"/>
              <a:pPr/>
              <a:t>26</a:t>
            </a:fld>
            <a:endParaRPr lang="de-DE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A6FEF6-2413-4CEB-A7A7-C40966689E00}" type="slidenum">
              <a:rPr lang="de-DE" smtClean="0"/>
              <a:pPr/>
              <a:t>27</a:t>
            </a:fld>
            <a:endParaRPr lang="de-DE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A6FEF6-2413-4CEB-A7A7-C40966689E00}" type="slidenum">
              <a:rPr lang="de-DE" smtClean="0"/>
              <a:pPr/>
              <a:t>28</a:t>
            </a:fld>
            <a:endParaRPr lang="de-DE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A6FEF6-2413-4CEB-A7A7-C40966689E00}" type="slidenum">
              <a:rPr lang="de-DE" smtClean="0"/>
              <a:pPr/>
              <a:t>29</a:t>
            </a:fld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A6FEF6-2413-4CEB-A7A7-C40966689E00}" type="slidenum">
              <a:rPr lang="de-DE" smtClean="0"/>
              <a:pPr/>
              <a:t>3</a:t>
            </a:fld>
            <a:endParaRPr lang="de-DE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A6FEF6-2413-4CEB-A7A7-C40966689E00}" type="slidenum">
              <a:rPr lang="de-DE" smtClean="0"/>
              <a:pPr/>
              <a:t>30</a:t>
            </a:fld>
            <a:endParaRPr lang="de-DE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A6FEF6-2413-4CEB-A7A7-C40966689E00}" type="slidenum">
              <a:rPr lang="de-DE" smtClean="0"/>
              <a:pPr/>
              <a:t>31</a:t>
            </a:fld>
            <a:endParaRPr lang="de-DE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A6FEF6-2413-4CEB-A7A7-C40966689E00}" type="slidenum">
              <a:rPr lang="de-DE" smtClean="0"/>
              <a:pPr/>
              <a:t>32</a:t>
            </a:fld>
            <a:endParaRPr lang="de-DE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A6FEF6-2413-4CEB-A7A7-C40966689E00}" type="slidenum">
              <a:rPr lang="de-DE" smtClean="0"/>
              <a:pPr/>
              <a:t>33</a:t>
            </a:fld>
            <a:endParaRPr lang="de-DE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625F8-6F8C-4ADD-AF27-5F06C4F225D7}" type="slidenum">
              <a:rPr lang="de-DE" smtClean="0"/>
              <a:pPr/>
              <a:t>34</a:t>
            </a:fld>
            <a:endParaRPr lang="de-DE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625F8-6F8C-4ADD-AF27-5F06C4F225D7}" type="slidenum">
              <a:rPr lang="de-DE" smtClean="0"/>
              <a:pPr/>
              <a:t>35</a:t>
            </a:fld>
            <a:endParaRPr lang="de-DE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4F039E0-CA91-4C09-BE14-3CBFB85D680C}" type="slidenum">
              <a:rPr lang="de-DE" smtClean="0"/>
              <a:pPr>
                <a:defRPr/>
              </a:pPr>
              <a:t>36</a:t>
            </a:fld>
            <a:endParaRPr lang="de-DE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A6FEF6-2413-4CEB-A7A7-C40966689E00}" type="slidenum">
              <a:rPr lang="de-DE" smtClean="0"/>
              <a:pPr/>
              <a:t>37</a:t>
            </a:fld>
            <a:endParaRPr lang="de-DE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4F039E0-CA91-4C09-BE14-3CBFB85D680C}" type="slidenum">
              <a:rPr lang="de-DE" smtClean="0"/>
              <a:pPr>
                <a:defRPr/>
              </a:pPr>
              <a:t>38</a:t>
            </a:fld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625F8-6F8C-4ADD-AF27-5F06C4F225D7}" type="slidenum">
              <a:rPr lang="de-DE" smtClean="0"/>
              <a:pPr/>
              <a:t>4</a:t>
            </a:fld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625F8-6F8C-4ADD-AF27-5F06C4F225D7}" type="slidenum">
              <a:rPr lang="de-DE" smtClean="0"/>
              <a:pPr/>
              <a:t>5</a:t>
            </a:fld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A6FEF6-2413-4CEB-A7A7-C40966689E00}" type="slidenum">
              <a:rPr lang="de-DE" smtClean="0"/>
              <a:pPr/>
              <a:t>6</a:t>
            </a:fld>
            <a:endParaRPr 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A6FEF6-2413-4CEB-A7A7-C40966689E00}" type="slidenum">
              <a:rPr lang="de-DE" smtClean="0"/>
              <a:pPr/>
              <a:t>7</a:t>
            </a:fld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A6FEF6-2413-4CEB-A7A7-C40966689E00}" type="slidenum">
              <a:rPr lang="de-DE" smtClean="0"/>
              <a:pPr/>
              <a:t>8</a:t>
            </a:fld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A6FEF6-2413-4CEB-A7A7-C40966689E00}" type="slidenum">
              <a:rPr lang="de-DE" smtClean="0"/>
              <a:pPr/>
              <a:t>9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B1B72C-C870-4556-9181-96743B29655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4BFD2F-D204-4345-A5AD-4771A25E884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B96C0-64E9-4AA8-86F4-DF9CACDCA91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08142F-CD26-49A7-85E2-66489C7AB6C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0EA406-8413-4A7F-9EB5-3BAED0886E6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CCD6A7-BCC5-4DD0-9B30-763A8DBC961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E67DB-AFF3-4973-993F-E439E45EDD3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75F860-9078-48F4-AAFB-FEF16A356B0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15798-E5EA-40C2-BDE1-45A42F36481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9F3B50-B3C4-4007-90AA-FC80BBF9023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9682C8-AE06-4D87-BE85-16404C719C7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580D847-0DD4-4C9B-9932-8EC76FEA7B2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33.jpeg"/><Relationship Id="rId4" Type="http://schemas.openxmlformats.org/officeDocument/2006/relationships/image" Target="../media/image4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 descr="LOGO EVA - FEB 20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812800"/>
            <a:ext cx="8642350" cy="307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1476375" y="4292600"/>
            <a:ext cx="6335713" cy="232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4500" b="1" dirty="0">
                <a:solidFill>
                  <a:srgbClr val="0000FF"/>
                </a:solidFill>
              </a:rPr>
              <a:t>Zukunft für </a:t>
            </a:r>
            <a:r>
              <a:rPr lang="de-DE" sz="4500" b="1" dirty="0" smtClean="0">
                <a:solidFill>
                  <a:srgbClr val="0000FF"/>
                </a:solidFill>
              </a:rPr>
              <a:t>Menschen</a:t>
            </a:r>
          </a:p>
          <a:p>
            <a:endParaRPr lang="de-DE" sz="3600" b="1" dirty="0" smtClean="0">
              <a:solidFill>
                <a:srgbClr val="0000FF"/>
              </a:solidFill>
            </a:endParaRPr>
          </a:p>
          <a:p>
            <a:endParaRPr lang="de-DE" sz="3600" b="1" dirty="0">
              <a:solidFill>
                <a:srgbClr val="0000FF"/>
              </a:solidFill>
            </a:endParaRPr>
          </a:p>
          <a:p>
            <a:r>
              <a:rPr lang="de-DE" sz="2800" b="1" dirty="0" smtClean="0">
                <a:solidFill>
                  <a:srgbClr val="0000FF"/>
                </a:solidFill>
              </a:rPr>
              <a:t>      www.chance-international.org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403648" y="260648"/>
            <a:ext cx="6264696" cy="707886"/>
          </a:xfrm>
          <a:prstGeom prst="rect">
            <a:avLst/>
          </a:prstGeom>
          <a:solidFill>
            <a:schemeClr val="accent5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numCol="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4000" b="1" dirty="0" smtClean="0">
                <a:solidFill>
                  <a:srgbClr val="0000FF"/>
                </a:solidFill>
              </a:rPr>
              <a:t>1. Schritt: Vertrauen</a:t>
            </a:r>
          </a:p>
        </p:txBody>
      </p:sp>
      <p:pic>
        <p:nvPicPr>
          <p:cNvPr id="96258" name="Picture 2" descr="C:\Users\Jens\Pictures\Peru\2012 November\Chinchao Mixtura Acomayo\IMG_3383.JPG"/>
          <p:cNvPicPr>
            <a:picLocks noChangeAspect="1" noChangeArrowheads="1"/>
          </p:cNvPicPr>
          <p:nvPr/>
        </p:nvPicPr>
        <p:blipFill>
          <a:blip r:embed="rId3" cstate="print"/>
          <a:srcRect l="11106" t="12001" r="3551"/>
          <a:stretch>
            <a:fillRect/>
          </a:stretch>
        </p:blipFill>
        <p:spPr bwMode="auto">
          <a:xfrm>
            <a:off x="1043608" y="1628800"/>
            <a:ext cx="6912768" cy="47519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5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45113" y="1862137"/>
            <a:ext cx="6840760" cy="3943127"/>
          </a:xfrm>
          <a:prstGeom prst="rect">
            <a:avLst/>
          </a:prstGeom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403648" y="260648"/>
            <a:ext cx="6264696" cy="707886"/>
          </a:xfrm>
          <a:prstGeom prst="rect">
            <a:avLst/>
          </a:prstGeom>
          <a:solidFill>
            <a:schemeClr val="accent5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numCol="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4000" b="1" dirty="0" smtClean="0">
                <a:solidFill>
                  <a:srgbClr val="0000FF"/>
                </a:solidFill>
              </a:rPr>
              <a:t>2. Schritt: Patenschaften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Jens\Pictures\Peru\12 Juni\Patenkinder Handabdrücke\DSC09749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feld 4"/>
          <p:cNvSpPr txBox="1"/>
          <p:nvPr/>
        </p:nvSpPr>
        <p:spPr>
          <a:xfrm>
            <a:off x="179512" y="0"/>
            <a:ext cx="25922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 smtClean="0">
                <a:solidFill>
                  <a:schemeClr val="bg1"/>
                </a:solidFill>
              </a:rPr>
              <a:t>direkte Hilfe</a:t>
            </a:r>
            <a:endParaRPr lang="de-DE" sz="3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Jens\Pictures\Peru\2012 November\Retiro\IMG_2854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0" y="-9522"/>
            <a:ext cx="9144000" cy="6867522"/>
          </a:xfrm>
          <a:prstGeom prst="rect">
            <a:avLst/>
          </a:prstGeom>
          <a:noFill/>
        </p:spPr>
      </p:pic>
      <p:sp>
        <p:nvSpPr>
          <p:cNvPr id="4" name="Textfeld 3"/>
          <p:cNvSpPr txBox="1"/>
          <p:nvPr/>
        </p:nvSpPr>
        <p:spPr>
          <a:xfrm>
            <a:off x="2771800" y="332656"/>
            <a:ext cx="37444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 smtClean="0">
                <a:solidFill>
                  <a:schemeClr val="bg1"/>
                </a:solidFill>
              </a:rPr>
              <a:t>Mission / Seelsorge</a:t>
            </a:r>
            <a:endParaRPr lang="de-DE" sz="3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ens\Pictures\Peru\12 Feb\APPA\IMG_00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feld 5"/>
          <p:cNvSpPr txBox="1"/>
          <p:nvPr/>
        </p:nvSpPr>
        <p:spPr>
          <a:xfrm>
            <a:off x="6228184" y="5661248"/>
            <a:ext cx="26642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 smtClean="0">
                <a:solidFill>
                  <a:schemeClr val="bg1"/>
                </a:solidFill>
              </a:rPr>
              <a:t>Schulbildung</a:t>
            </a:r>
            <a:endParaRPr lang="de-DE" sz="3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3" name="Picture 3" descr="C:\Users\Jens\Pictures\Peru\11 Juli\Schmuck Workshop Padrinazgo\IMG_0264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feld 2"/>
          <p:cNvSpPr txBox="1"/>
          <p:nvPr/>
        </p:nvSpPr>
        <p:spPr>
          <a:xfrm>
            <a:off x="179512" y="0"/>
            <a:ext cx="46085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 smtClean="0">
                <a:solidFill>
                  <a:schemeClr val="bg1"/>
                </a:solidFill>
              </a:rPr>
              <a:t>Praktische Bildung</a:t>
            </a:r>
            <a:endParaRPr lang="de-DE" sz="3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C:\Users\Jens\Pictures\Peru\12 Juni\Patenkinder Handabdrücke\DSC09792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feld 2"/>
          <p:cNvSpPr txBox="1"/>
          <p:nvPr/>
        </p:nvSpPr>
        <p:spPr>
          <a:xfrm>
            <a:off x="179512" y="0"/>
            <a:ext cx="43204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 smtClean="0">
                <a:solidFill>
                  <a:schemeClr val="bg1"/>
                </a:solidFill>
              </a:rPr>
              <a:t>Kontakt zu Pat/innen</a:t>
            </a:r>
            <a:endParaRPr lang="de-DE" sz="3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ens\Pictures\Peru\10 Februar\2010-02-24 Sportfest\IMG_8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56" y="0"/>
            <a:ext cx="9139944" cy="6858000"/>
          </a:xfrm>
          <a:prstGeom prst="rect">
            <a:avLst/>
          </a:prstGeom>
          <a:noFill/>
        </p:spPr>
      </p:pic>
      <p:sp>
        <p:nvSpPr>
          <p:cNvPr id="3" name="Textfeld 2"/>
          <p:cNvSpPr txBox="1"/>
          <p:nvPr/>
        </p:nvSpPr>
        <p:spPr>
          <a:xfrm>
            <a:off x="1907704" y="188640"/>
            <a:ext cx="1800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 smtClean="0">
                <a:solidFill>
                  <a:schemeClr val="bg1"/>
                </a:solidFill>
              </a:rPr>
              <a:t>Sport</a:t>
            </a:r>
            <a:endParaRPr lang="de-DE" sz="3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Jens\Pictures\Peru\11 Feb-Mrz\San Luis\IMG_00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feld 4"/>
          <p:cNvSpPr txBox="1"/>
          <p:nvPr/>
        </p:nvSpPr>
        <p:spPr>
          <a:xfrm>
            <a:off x="5292080" y="5733256"/>
            <a:ext cx="35283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 smtClean="0">
                <a:solidFill>
                  <a:schemeClr val="bg1"/>
                </a:solidFill>
              </a:rPr>
              <a:t>Freizeitgestaltung</a:t>
            </a:r>
            <a:endParaRPr lang="de-DE" sz="3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Jens\Desktop\Chance Peru\maren wickwire_manifest media-Chance Peru 2013-portrait--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72000" cy="3035300"/>
          </a:xfrm>
          <a:prstGeom prst="rect">
            <a:avLst/>
          </a:prstGeom>
          <a:noFill/>
        </p:spPr>
      </p:pic>
      <p:pic>
        <p:nvPicPr>
          <p:cNvPr id="4100" name="Picture 4" descr="C:\Users\Jens\Desktop\Chance Peru\maren wickwire_manifest media-Chance Peru 2013-portrait-11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810000"/>
            <a:ext cx="4572000" cy="3048000"/>
          </a:xfrm>
          <a:prstGeom prst="rect">
            <a:avLst/>
          </a:prstGeom>
          <a:noFill/>
        </p:spPr>
      </p:pic>
      <p:sp>
        <p:nvSpPr>
          <p:cNvPr id="9" name="Textfeld 8"/>
          <p:cNvSpPr txBox="1"/>
          <p:nvPr/>
        </p:nvSpPr>
        <p:spPr>
          <a:xfrm>
            <a:off x="0" y="2996952"/>
            <a:ext cx="457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b="1" dirty="0" smtClean="0"/>
              <a:t>Begleitung von Kindern mit besonderen Bedürfnissen</a:t>
            </a:r>
            <a:endParaRPr lang="de-DE" sz="2600" b="1" dirty="0"/>
          </a:p>
        </p:txBody>
      </p:sp>
      <p:pic>
        <p:nvPicPr>
          <p:cNvPr id="10" name="Picture 2" descr="C:\Users\Jens\Pictures\Peru\11 Juli\Chance-Peru - 1. Halbjahr 2011\programa de ecologia urbana.JPG"/>
          <p:cNvPicPr>
            <a:picLocks noChangeAspect="1" noChangeArrowheads="1"/>
          </p:cNvPicPr>
          <p:nvPr/>
        </p:nvPicPr>
        <p:blipFill>
          <a:blip r:embed="rId5" cstate="print"/>
          <a:srcRect l="9696" t="23515"/>
          <a:stretch>
            <a:fillRect/>
          </a:stretch>
        </p:blipFill>
        <p:spPr bwMode="auto">
          <a:xfrm>
            <a:off x="4572000" y="-1"/>
            <a:ext cx="4572000" cy="3356993"/>
          </a:xfrm>
          <a:prstGeom prst="rect">
            <a:avLst/>
          </a:prstGeom>
          <a:noFill/>
        </p:spPr>
      </p:pic>
      <p:sp>
        <p:nvSpPr>
          <p:cNvPr id="11" name="Textfeld 10"/>
          <p:cNvSpPr txBox="1"/>
          <p:nvPr/>
        </p:nvSpPr>
        <p:spPr>
          <a:xfrm>
            <a:off x="4607496" y="0"/>
            <a:ext cx="45365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 smtClean="0">
                <a:solidFill>
                  <a:schemeClr val="bg1"/>
                </a:solidFill>
              </a:rPr>
              <a:t>Umwelterziehung</a:t>
            </a:r>
            <a:endParaRPr lang="de-DE" sz="3000" b="1" dirty="0">
              <a:solidFill>
                <a:schemeClr val="bg1"/>
              </a:solidFill>
            </a:endParaRPr>
          </a:p>
        </p:txBody>
      </p:sp>
      <p:pic>
        <p:nvPicPr>
          <p:cNvPr id="12" name="Picture 2" descr="C:\Users\Jens\Pictures\Peru\12 Feb\Campamento CFA\IMG_019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356992"/>
            <a:ext cx="4572000" cy="3501008"/>
          </a:xfrm>
          <a:prstGeom prst="rect">
            <a:avLst/>
          </a:prstGeom>
          <a:noFill/>
        </p:spPr>
      </p:pic>
      <p:sp>
        <p:nvSpPr>
          <p:cNvPr id="13" name="Textfeld 12"/>
          <p:cNvSpPr txBox="1"/>
          <p:nvPr/>
        </p:nvSpPr>
        <p:spPr>
          <a:xfrm>
            <a:off x="6084168" y="6304002"/>
            <a:ext cx="3059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 smtClean="0">
                <a:solidFill>
                  <a:schemeClr val="bg1"/>
                </a:solidFill>
              </a:rPr>
              <a:t>Nachfolge</a:t>
            </a:r>
            <a:endParaRPr lang="de-DE" sz="3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051720" y="2465132"/>
            <a:ext cx="4824536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numCol="1">
            <a:spAutoFit/>
          </a:bodyPr>
          <a:lstStyle/>
          <a:p>
            <a:pPr algn="ctr">
              <a:spcBef>
                <a:spcPct val="50000"/>
              </a:spcBef>
              <a:buFont typeface="Wingdings" pitchFamily="2" charset="2"/>
              <a:buChar char="ü"/>
            </a:pPr>
            <a:r>
              <a:rPr lang="de-DE" sz="4000" b="1" dirty="0" smtClean="0">
                <a:solidFill>
                  <a:srgbClr val="0000FF"/>
                </a:solidFill>
              </a:rPr>
              <a:t>Ganzheitlich</a:t>
            </a:r>
          </a:p>
          <a:p>
            <a:pPr algn="ctr">
              <a:spcBef>
                <a:spcPct val="50000"/>
              </a:spcBef>
              <a:buFont typeface="Wingdings" pitchFamily="2" charset="2"/>
              <a:buChar char="ü"/>
            </a:pPr>
            <a:r>
              <a:rPr lang="de-DE" sz="4000" b="1" dirty="0" smtClean="0">
                <a:solidFill>
                  <a:srgbClr val="0000FF"/>
                </a:solidFill>
              </a:rPr>
              <a:t>Nachhaltig</a:t>
            </a:r>
          </a:p>
          <a:p>
            <a:pPr algn="ctr">
              <a:spcBef>
                <a:spcPct val="50000"/>
              </a:spcBef>
              <a:buFont typeface="Wingdings" pitchFamily="2" charset="2"/>
              <a:buChar char="ü"/>
            </a:pPr>
            <a:r>
              <a:rPr lang="de-DE" sz="4000" b="1" dirty="0" smtClean="0">
                <a:solidFill>
                  <a:srgbClr val="0000FF"/>
                </a:solidFill>
              </a:rPr>
              <a:t>Partnerschaftlich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395536" y="908720"/>
            <a:ext cx="84969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 smtClean="0">
                <a:solidFill>
                  <a:srgbClr val="0000FF"/>
                </a:solidFill>
              </a:rPr>
              <a:t>Chance e.V. – christlich – ökologisch – sozial </a:t>
            </a:r>
            <a:endParaRPr lang="de-DE" sz="3000" b="1" dirty="0">
              <a:solidFill>
                <a:srgbClr val="0000FF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0" y="602128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solidFill>
                  <a:srgbClr val="0000FF"/>
                </a:solidFill>
              </a:rPr>
              <a:t>  Wir wollen nicht nur mit der Zunge lieben, sondern mit Tat und Wahrheit.</a:t>
            </a:r>
          </a:p>
          <a:p>
            <a:pPr algn="ctr"/>
            <a:r>
              <a:rPr lang="de-DE" sz="1600" b="1" i="1" dirty="0" smtClean="0">
                <a:solidFill>
                  <a:srgbClr val="0000FF"/>
                </a:solidFill>
              </a:rPr>
              <a:t>1. Johannesbrief 3,16</a:t>
            </a:r>
            <a:endParaRPr lang="de-DE" sz="1600" b="1" i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Jens\Pictures\Peru\12 Feb\Jugendgodi mit Academia\DSC08016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feld 2"/>
          <p:cNvSpPr txBox="1"/>
          <p:nvPr/>
        </p:nvSpPr>
        <p:spPr>
          <a:xfrm>
            <a:off x="179512" y="0"/>
            <a:ext cx="45365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 smtClean="0">
                <a:solidFill>
                  <a:schemeClr val="bg1"/>
                </a:solidFill>
              </a:rPr>
              <a:t>Kreativität</a:t>
            </a:r>
            <a:endParaRPr lang="de-DE" sz="3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Jens\Pictures\Peru\2012 November\CAMPEONATO PENAL\3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t="12569" r="12362"/>
          <a:stretch>
            <a:fillRect/>
          </a:stretch>
        </p:blipFill>
        <p:spPr bwMode="auto">
          <a:xfrm>
            <a:off x="1" y="0"/>
            <a:ext cx="9144000" cy="6858001"/>
          </a:xfrm>
          <a:prstGeom prst="rect">
            <a:avLst/>
          </a:prstGeom>
          <a:noFill/>
        </p:spPr>
      </p:pic>
      <p:sp>
        <p:nvSpPr>
          <p:cNvPr id="3" name="Textfeld 2"/>
          <p:cNvSpPr txBox="1"/>
          <p:nvPr/>
        </p:nvSpPr>
        <p:spPr>
          <a:xfrm>
            <a:off x="7020272" y="5805264"/>
            <a:ext cx="21237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 smtClean="0"/>
              <a:t>Solidarität</a:t>
            </a:r>
            <a:endParaRPr lang="de-DE" sz="3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C:\Users\Jens\Pictures\Peru\13 Feb\Micho\IMG_43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528" y="0"/>
            <a:ext cx="9324528" cy="6858000"/>
          </a:xfrm>
          <a:prstGeom prst="rect">
            <a:avLst/>
          </a:prstGeom>
          <a:noFill/>
        </p:spPr>
      </p:pic>
      <p:sp>
        <p:nvSpPr>
          <p:cNvPr id="3" name="Textfeld 2"/>
          <p:cNvSpPr txBox="1"/>
          <p:nvPr/>
        </p:nvSpPr>
        <p:spPr>
          <a:xfrm>
            <a:off x="179512" y="0"/>
            <a:ext cx="35283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 smtClean="0">
                <a:solidFill>
                  <a:schemeClr val="bg1"/>
                </a:solidFill>
              </a:rPr>
              <a:t>Elternworkshops</a:t>
            </a:r>
            <a:endParaRPr lang="de-DE" sz="3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23528" y="260648"/>
            <a:ext cx="8568952" cy="707886"/>
          </a:xfrm>
          <a:prstGeom prst="rect">
            <a:avLst/>
          </a:prstGeom>
          <a:solidFill>
            <a:schemeClr val="accent5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numCol="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4000" b="1" dirty="0" smtClean="0">
                <a:solidFill>
                  <a:srgbClr val="0000FF"/>
                </a:solidFill>
              </a:rPr>
              <a:t>3. Schritt: langfristige Selbsthilfe</a:t>
            </a:r>
          </a:p>
        </p:txBody>
      </p:sp>
      <p:pic>
        <p:nvPicPr>
          <p:cNvPr id="97282" name="Picture 2" descr="C:\Users\Jens\Desktop\Chance Peru\maren wickwire_manifest media-Chance Peru 2013-portrait-10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772816"/>
            <a:ext cx="6696744" cy="44644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ens\Pictures\Peru\11 Feb-Mrz\Ingenio\IMG_0041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l="3952" t="5334" r="31181" b="19605"/>
          <a:stretch>
            <a:fillRect/>
          </a:stretch>
        </p:blipFill>
        <p:spPr bwMode="auto">
          <a:xfrm>
            <a:off x="6372200" y="4437112"/>
            <a:ext cx="2520280" cy="1944216"/>
          </a:xfrm>
          <a:prstGeom prst="rect">
            <a:avLst/>
          </a:prstGeom>
          <a:noFill/>
        </p:spPr>
      </p:pic>
      <p:pic>
        <p:nvPicPr>
          <p:cNvPr id="1030" name="Picture 6" descr="C:\Users\Jens\Documents\Chance e.V\Chance Logo\Logo Peru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628800"/>
            <a:ext cx="3170888" cy="1080120"/>
          </a:xfrm>
          <a:prstGeom prst="rect">
            <a:avLst/>
          </a:prstGeom>
          <a:noFill/>
        </p:spPr>
      </p:pic>
      <p:grpSp>
        <p:nvGrpSpPr>
          <p:cNvPr id="43" name="Gruppieren 42"/>
          <p:cNvGrpSpPr/>
          <p:nvPr/>
        </p:nvGrpSpPr>
        <p:grpSpPr>
          <a:xfrm>
            <a:off x="3635896" y="1484784"/>
            <a:ext cx="1938646" cy="2016224"/>
            <a:chOff x="3890221" y="476672"/>
            <a:chExt cx="2298686" cy="2300481"/>
          </a:xfrm>
        </p:grpSpPr>
        <p:pic>
          <p:nvPicPr>
            <p:cNvPr id="10" name="Picture 4" descr="Meerschweinchen mit weißem Streifen"/>
            <p:cNvPicPr>
              <a:picLocks noChangeAspect="1" noChangeArrowheads="1"/>
            </p:cNvPicPr>
            <p:nvPr/>
          </p:nvPicPr>
          <p:blipFill>
            <a:blip r:embed="rId5" cstate="print"/>
            <a:srcRect t="33057" r="11765" b="25766"/>
            <a:stretch>
              <a:fillRect/>
            </a:stretch>
          </p:blipFill>
          <p:spPr bwMode="auto">
            <a:xfrm>
              <a:off x="3890221" y="529100"/>
              <a:ext cx="752811" cy="449073"/>
            </a:xfrm>
            <a:prstGeom prst="rect">
              <a:avLst/>
            </a:prstGeom>
            <a:noFill/>
          </p:spPr>
        </p:pic>
        <p:pic>
          <p:nvPicPr>
            <p:cNvPr id="21" name="Picture 4" descr="Meerschweinchen mit weißem Streifen"/>
            <p:cNvPicPr>
              <a:picLocks noChangeAspect="1" noChangeArrowheads="1"/>
            </p:cNvPicPr>
            <p:nvPr/>
          </p:nvPicPr>
          <p:blipFill>
            <a:blip r:embed="rId5" cstate="print"/>
            <a:srcRect t="33057" r="11765" b="25766"/>
            <a:stretch>
              <a:fillRect/>
            </a:stretch>
          </p:blipFill>
          <p:spPr bwMode="auto">
            <a:xfrm>
              <a:off x="3890221" y="978512"/>
              <a:ext cx="752811" cy="449073"/>
            </a:xfrm>
            <a:prstGeom prst="rect">
              <a:avLst/>
            </a:prstGeom>
            <a:noFill/>
          </p:spPr>
        </p:pic>
        <p:pic>
          <p:nvPicPr>
            <p:cNvPr id="22" name="Picture 4" descr="Meerschweinchen mit weißem Streifen"/>
            <p:cNvPicPr>
              <a:picLocks noChangeAspect="1" noChangeArrowheads="1"/>
            </p:cNvPicPr>
            <p:nvPr/>
          </p:nvPicPr>
          <p:blipFill>
            <a:blip r:embed="rId5" cstate="print"/>
            <a:srcRect t="33057" r="11765" b="25766"/>
            <a:stretch>
              <a:fillRect/>
            </a:stretch>
          </p:blipFill>
          <p:spPr bwMode="auto">
            <a:xfrm>
              <a:off x="3890221" y="1427585"/>
              <a:ext cx="752811" cy="449073"/>
            </a:xfrm>
            <a:prstGeom prst="rect">
              <a:avLst/>
            </a:prstGeom>
            <a:noFill/>
          </p:spPr>
        </p:pic>
        <p:pic>
          <p:nvPicPr>
            <p:cNvPr id="23" name="Picture 4" descr="Meerschweinchen mit weißem Streifen"/>
            <p:cNvPicPr>
              <a:picLocks noChangeAspect="1" noChangeArrowheads="1"/>
            </p:cNvPicPr>
            <p:nvPr/>
          </p:nvPicPr>
          <p:blipFill>
            <a:blip r:embed="rId5" cstate="print"/>
            <a:srcRect t="33057" r="11765" b="25766"/>
            <a:stretch>
              <a:fillRect/>
            </a:stretch>
          </p:blipFill>
          <p:spPr bwMode="auto">
            <a:xfrm>
              <a:off x="3890221" y="1876659"/>
              <a:ext cx="752811" cy="449073"/>
            </a:xfrm>
            <a:prstGeom prst="rect">
              <a:avLst/>
            </a:prstGeom>
            <a:noFill/>
          </p:spPr>
        </p:pic>
        <p:pic>
          <p:nvPicPr>
            <p:cNvPr id="24" name="Picture 4" descr="Meerschweinchen mit weißem Streifen"/>
            <p:cNvPicPr>
              <a:picLocks noChangeAspect="1" noChangeArrowheads="1"/>
            </p:cNvPicPr>
            <p:nvPr/>
          </p:nvPicPr>
          <p:blipFill>
            <a:blip r:embed="rId5" cstate="print"/>
            <a:srcRect t="33057" r="11765" b="25766"/>
            <a:stretch>
              <a:fillRect/>
            </a:stretch>
          </p:blipFill>
          <p:spPr bwMode="auto">
            <a:xfrm>
              <a:off x="3940408" y="2325732"/>
              <a:ext cx="752811" cy="449073"/>
            </a:xfrm>
            <a:prstGeom prst="rect">
              <a:avLst/>
            </a:prstGeom>
            <a:noFill/>
          </p:spPr>
        </p:pic>
        <p:pic>
          <p:nvPicPr>
            <p:cNvPr id="25" name="Picture 4" descr="Meerschweinchen mit weißem Streifen"/>
            <p:cNvPicPr>
              <a:picLocks noChangeAspect="1" noChangeArrowheads="1"/>
            </p:cNvPicPr>
            <p:nvPr/>
          </p:nvPicPr>
          <p:blipFill>
            <a:blip r:embed="rId5" cstate="print"/>
            <a:srcRect t="33057" r="11765" b="25766"/>
            <a:stretch>
              <a:fillRect/>
            </a:stretch>
          </p:blipFill>
          <p:spPr bwMode="auto">
            <a:xfrm>
              <a:off x="5364088" y="923468"/>
              <a:ext cx="752811" cy="449073"/>
            </a:xfrm>
            <a:prstGeom prst="rect">
              <a:avLst/>
            </a:prstGeom>
            <a:noFill/>
          </p:spPr>
        </p:pic>
        <p:pic>
          <p:nvPicPr>
            <p:cNvPr id="26" name="Picture 4" descr="Meerschweinchen mit weißem Streifen"/>
            <p:cNvPicPr>
              <a:picLocks noChangeAspect="1" noChangeArrowheads="1"/>
            </p:cNvPicPr>
            <p:nvPr/>
          </p:nvPicPr>
          <p:blipFill>
            <a:blip r:embed="rId5" cstate="print"/>
            <a:srcRect t="33057" r="11765" b="25766"/>
            <a:stretch>
              <a:fillRect/>
            </a:stretch>
          </p:blipFill>
          <p:spPr bwMode="auto">
            <a:xfrm>
              <a:off x="5364088" y="476672"/>
              <a:ext cx="752811" cy="449073"/>
            </a:xfrm>
            <a:prstGeom prst="rect">
              <a:avLst/>
            </a:prstGeom>
            <a:noFill/>
          </p:spPr>
        </p:pic>
        <p:pic>
          <p:nvPicPr>
            <p:cNvPr id="29" name="Picture 4" descr="Meerschweinchen mit weißem Streifen"/>
            <p:cNvPicPr>
              <a:picLocks noChangeAspect="1" noChangeArrowheads="1"/>
            </p:cNvPicPr>
            <p:nvPr/>
          </p:nvPicPr>
          <p:blipFill>
            <a:blip r:embed="rId5" cstate="print"/>
            <a:srcRect t="33057" r="11765" b="25766"/>
            <a:stretch>
              <a:fillRect/>
            </a:stretch>
          </p:blipFill>
          <p:spPr bwMode="auto">
            <a:xfrm>
              <a:off x="5364088" y="1355516"/>
              <a:ext cx="752811" cy="449073"/>
            </a:xfrm>
            <a:prstGeom prst="rect">
              <a:avLst/>
            </a:prstGeom>
            <a:noFill/>
          </p:spPr>
        </p:pic>
        <p:pic>
          <p:nvPicPr>
            <p:cNvPr id="35" name="Picture 4" descr="Meerschweinchen mit weißem Streifen"/>
            <p:cNvPicPr>
              <a:picLocks noChangeAspect="1" noChangeArrowheads="1"/>
            </p:cNvPicPr>
            <p:nvPr/>
          </p:nvPicPr>
          <p:blipFill>
            <a:blip r:embed="rId5" cstate="print"/>
            <a:srcRect t="33057" r="11765" b="25766"/>
            <a:stretch>
              <a:fillRect/>
            </a:stretch>
          </p:blipFill>
          <p:spPr bwMode="auto">
            <a:xfrm>
              <a:off x="4654919" y="531448"/>
              <a:ext cx="752811" cy="449073"/>
            </a:xfrm>
            <a:prstGeom prst="rect">
              <a:avLst/>
            </a:prstGeom>
            <a:noFill/>
          </p:spPr>
        </p:pic>
        <p:pic>
          <p:nvPicPr>
            <p:cNvPr id="36" name="Picture 4" descr="Meerschweinchen mit weißem Streifen"/>
            <p:cNvPicPr>
              <a:picLocks noChangeAspect="1" noChangeArrowheads="1"/>
            </p:cNvPicPr>
            <p:nvPr/>
          </p:nvPicPr>
          <p:blipFill>
            <a:blip r:embed="rId5" cstate="print"/>
            <a:srcRect t="33057" r="11765" b="25766"/>
            <a:stretch>
              <a:fillRect/>
            </a:stretch>
          </p:blipFill>
          <p:spPr bwMode="auto">
            <a:xfrm>
              <a:off x="4654919" y="980860"/>
              <a:ext cx="752811" cy="449073"/>
            </a:xfrm>
            <a:prstGeom prst="rect">
              <a:avLst/>
            </a:prstGeom>
            <a:noFill/>
          </p:spPr>
        </p:pic>
        <p:pic>
          <p:nvPicPr>
            <p:cNvPr id="37" name="Picture 4" descr="Meerschweinchen mit weißem Streifen"/>
            <p:cNvPicPr>
              <a:picLocks noChangeAspect="1" noChangeArrowheads="1"/>
            </p:cNvPicPr>
            <p:nvPr/>
          </p:nvPicPr>
          <p:blipFill>
            <a:blip r:embed="rId5" cstate="print"/>
            <a:srcRect t="33057" r="11765" b="25766"/>
            <a:stretch>
              <a:fillRect/>
            </a:stretch>
          </p:blipFill>
          <p:spPr bwMode="auto">
            <a:xfrm>
              <a:off x="4654919" y="1429933"/>
              <a:ext cx="752811" cy="449073"/>
            </a:xfrm>
            <a:prstGeom prst="rect">
              <a:avLst/>
            </a:prstGeom>
            <a:noFill/>
          </p:spPr>
        </p:pic>
        <p:pic>
          <p:nvPicPr>
            <p:cNvPr id="38" name="Picture 4" descr="Meerschweinchen mit weißem Streifen"/>
            <p:cNvPicPr>
              <a:picLocks noChangeAspect="1" noChangeArrowheads="1"/>
            </p:cNvPicPr>
            <p:nvPr/>
          </p:nvPicPr>
          <p:blipFill>
            <a:blip r:embed="rId5" cstate="print"/>
            <a:srcRect t="33057" r="11765" b="25766"/>
            <a:stretch>
              <a:fillRect/>
            </a:stretch>
          </p:blipFill>
          <p:spPr bwMode="auto">
            <a:xfrm>
              <a:off x="4654919" y="1879007"/>
              <a:ext cx="752811" cy="449073"/>
            </a:xfrm>
            <a:prstGeom prst="rect">
              <a:avLst/>
            </a:prstGeom>
            <a:noFill/>
          </p:spPr>
        </p:pic>
        <p:pic>
          <p:nvPicPr>
            <p:cNvPr id="39" name="Picture 4" descr="Meerschweinchen mit weißem Streifen"/>
            <p:cNvPicPr>
              <a:picLocks noChangeAspect="1" noChangeArrowheads="1"/>
            </p:cNvPicPr>
            <p:nvPr/>
          </p:nvPicPr>
          <p:blipFill>
            <a:blip r:embed="rId5" cstate="print"/>
            <a:srcRect t="33057" r="11765" b="25766"/>
            <a:stretch>
              <a:fillRect/>
            </a:stretch>
          </p:blipFill>
          <p:spPr bwMode="auto">
            <a:xfrm>
              <a:off x="4705106" y="2328080"/>
              <a:ext cx="752811" cy="449073"/>
            </a:xfrm>
            <a:prstGeom prst="rect">
              <a:avLst/>
            </a:prstGeom>
            <a:noFill/>
          </p:spPr>
        </p:pic>
        <p:pic>
          <p:nvPicPr>
            <p:cNvPr id="40" name="Picture 4" descr="Meerschweinchen mit weißem Streifen"/>
            <p:cNvPicPr>
              <a:picLocks noChangeAspect="1" noChangeArrowheads="1"/>
            </p:cNvPicPr>
            <p:nvPr/>
          </p:nvPicPr>
          <p:blipFill>
            <a:blip r:embed="rId5" cstate="print"/>
            <a:srcRect t="33057" r="11765" b="25766"/>
            <a:stretch>
              <a:fillRect/>
            </a:stretch>
          </p:blipFill>
          <p:spPr bwMode="auto">
            <a:xfrm>
              <a:off x="5436096" y="2291620"/>
              <a:ext cx="752811" cy="449073"/>
            </a:xfrm>
            <a:prstGeom prst="rect">
              <a:avLst/>
            </a:prstGeom>
            <a:noFill/>
          </p:spPr>
        </p:pic>
        <p:pic>
          <p:nvPicPr>
            <p:cNvPr id="41" name="Picture 4" descr="Meerschweinchen mit weißem Streifen"/>
            <p:cNvPicPr>
              <a:picLocks noChangeAspect="1" noChangeArrowheads="1"/>
            </p:cNvPicPr>
            <p:nvPr/>
          </p:nvPicPr>
          <p:blipFill>
            <a:blip r:embed="rId5" cstate="print"/>
            <a:srcRect t="33057" r="11765" b="25766"/>
            <a:stretch>
              <a:fillRect/>
            </a:stretch>
          </p:blipFill>
          <p:spPr bwMode="auto">
            <a:xfrm>
              <a:off x="5393584" y="1817060"/>
              <a:ext cx="752811" cy="449073"/>
            </a:xfrm>
            <a:prstGeom prst="rect">
              <a:avLst/>
            </a:prstGeom>
            <a:noFill/>
          </p:spPr>
        </p:pic>
      </p:grpSp>
      <p:grpSp>
        <p:nvGrpSpPr>
          <p:cNvPr id="44" name="Gruppieren 43"/>
          <p:cNvGrpSpPr/>
          <p:nvPr/>
        </p:nvGrpSpPr>
        <p:grpSpPr>
          <a:xfrm>
            <a:off x="3779912" y="4365104"/>
            <a:ext cx="1866638" cy="2088232"/>
            <a:chOff x="3890221" y="476672"/>
            <a:chExt cx="2298686" cy="2300481"/>
          </a:xfrm>
        </p:grpSpPr>
        <p:pic>
          <p:nvPicPr>
            <p:cNvPr id="45" name="Picture 4" descr="Meerschweinchen mit weißem Streifen"/>
            <p:cNvPicPr>
              <a:picLocks noChangeAspect="1" noChangeArrowheads="1"/>
            </p:cNvPicPr>
            <p:nvPr/>
          </p:nvPicPr>
          <p:blipFill>
            <a:blip r:embed="rId5" cstate="print"/>
            <a:srcRect t="33057" r="11765" b="25766"/>
            <a:stretch>
              <a:fillRect/>
            </a:stretch>
          </p:blipFill>
          <p:spPr bwMode="auto">
            <a:xfrm>
              <a:off x="3890221" y="529100"/>
              <a:ext cx="752811" cy="449073"/>
            </a:xfrm>
            <a:prstGeom prst="rect">
              <a:avLst/>
            </a:prstGeom>
            <a:noFill/>
          </p:spPr>
        </p:pic>
        <p:pic>
          <p:nvPicPr>
            <p:cNvPr id="46" name="Picture 4" descr="Meerschweinchen mit weißem Streifen"/>
            <p:cNvPicPr>
              <a:picLocks noChangeAspect="1" noChangeArrowheads="1"/>
            </p:cNvPicPr>
            <p:nvPr/>
          </p:nvPicPr>
          <p:blipFill>
            <a:blip r:embed="rId5" cstate="print"/>
            <a:srcRect t="33057" r="11765" b="25766"/>
            <a:stretch>
              <a:fillRect/>
            </a:stretch>
          </p:blipFill>
          <p:spPr bwMode="auto">
            <a:xfrm>
              <a:off x="3890221" y="978512"/>
              <a:ext cx="752811" cy="449073"/>
            </a:xfrm>
            <a:prstGeom prst="rect">
              <a:avLst/>
            </a:prstGeom>
            <a:noFill/>
          </p:spPr>
        </p:pic>
        <p:pic>
          <p:nvPicPr>
            <p:cNvPr id="47" name="Picture 4" descr="Meerschweinchen mit weißem Streifen"/>
            <p:cNvPicPr>
              <a:picLocks noChangeAspect="1" noChangeArrowheads="1"/>
            </p:cNvPicPr>
            <p:nvPr/>
          </p:nvPicPr>
          <p:blipFill>
            <a:blip r:embed="rId5" cstate="print"/>
            <a:srcRect t="33057" r="11765" b="25766"/>
            <a:stretch>
              <a:fillRect/>
            </a:stretch>
          </p:blipFill>
          <p:spPr bwMode="auto">
            <a:xfrm>
              <a:off x="3890221" y="1427585"/>
              <a:ext cx="752811" cy="449073"/>
            </a:xfrm>
            <a:prstGeom prst="rect">
              <a:avLst/>
            </a:prstGeom>
            <a:noFill/>
          </p:spPr>
        </p:pic>
        <p:pic>
          <p:nvPicPr>
            <p:cNvPr id="48" name="Picture 4" descr="Meerschweinchen mit weißem Streifen"/>
            <p:cNvPicPr>
              <a:picLocks noChangeAspect="1" noChangeArrowheads="1"/>
            </p:cNvPicPr>
            <p:nvPr/>
          </p:nvPicPr>
          <p:blipFill>
            <a:blip r:embed="rId5" cstate="print"/>
            <a:srcRect t="33057" r="11765" b="25766"/>
            <a:stretch>
              <a:fillRect/>
            </a:stretch>
          </p:blipFill>
          <p:spPr bwMode="auto">
            <a:xfrm>
              <a:off x="3890221" y="1876659"/>
              <a:ext cx="752811" cy="449073"/>
            </a:xfrm>
            <a:prstGeom prst="rect">
              <a:avLst/>
            </a:prstGeom>
            <a:noFill/>
          </p:spPr>
        </p:pic>
        <p:pic>
          <p:nvPicPr>
            <p:cNvPr id="49" name="Picture 4" descr="Meerschweinchen mit weißem Streifen"/>
            <p:cNvPicPr>
              <a:picLocks noChangeAspect="1" noChangeArrowheads="1"/>
            </p:cNvPicPr>
            <p:nvPr/>
          </p:nvPicPr>
          <p:blipFill>
            <a:blip r:embed="rId5" cstate="print"/>
            <a:srcRect t="33057" r="11765" b="25766"/>
            <a:stretch>
              <a:fillRect/>
            </a:stretch>
          </p:blipFill>
          <p:spPr bwMode="auto">
            <a:xfrm>
              <a:off x="3940408" y="2325732"/>
              <a:ext cx="752811" cy="449073"/>
            </a:xfrm>
            <a:prstGeom prst="rect">
              <a:avLst/>
            </a:prstGeom>
            <a:noFill/>
          </p:spPr>
        </p:pic>
        <p:pic>
          <p:nvPicPr>
            <p:cNvPr id="50" name="Picture 4" descr="Meerschweinchen mit weißem Streifen"/>
            <p:cNvPicPr>
              <a:picLocks noChangeAspect="1" noChangeArrowheads="1"/>
            </p:cNvPicPr>
            <p:nvPr/>
          </p:nvPicPr>
          <p:blipFill>
            <a:blip r:embed="rId5" cstate="print"/>
            <a:srcRect t="33057" r="11765" b="25766"/>
            <a:stretch>
              <a:fillRect/>
            </a:stretch>
          </p:blipFill>
          <p:spPr bwMode="auto">
            <a:xfrm>
              <a:off x="5364088" y="923468"/>
              <a:ext cx="752811" cy="449073"/>
            </a:xfrm>
            <a:prstGeom prst="rect">
              <a:avLst/>
            </a:prstGeom>
            <a:noFill/>
          </p:spPr>
        </p:pic>
        <p:pic>
          <p:nvPicPr>
            <p:cNvPr id="51" name="Picture 4" descr="Meerschweinchen mit weißem Streifen"/>
            <p:cNvPicPr>
              <a:picLocks noChangeAspect="1" noChangeArrowheads="1"/>
            </p:cNvPicPr>
            <p:nvPr/>
          </p:nvPicPr>
          <p:blipFill>
            <a:blip r:embed="rId5" cstate="print"/>
            <a:srcRect t="33057" r="11765" b="25766"/>
            <a:stretch>
              <a:fillRect/>
            </a:stretch>
          </p:blipFill>
          <p:spPr bwMode="auto">
            <a:xfrm>
              <a:off x="5364088" y="476672"/>
              <a:ext cx="752811" cy="449073"/>
            </a:xfrm>
            <a:prstGeom prst="rect">
              <a:avLst/>
            </a:prstGeom>
            <a:noFill/>
          </p:spPr>
        </p:pic>
        <p:pic>
          <p:nvPicPr>
            <p:cNvPr id="52" name="Picture 4" descr="Meerschweinchen mit weißem Streifen"/>
            <p:cNvPicPr>
              <a:picLocks noChangeAspect="1" noChangeArrowheads="1"/>
            </p:cNvPicPr>
            <p:nvPr/>
          </p:nvPicPr>
          <p:blipFill>
            <a:blip r:embed="rId5" cstate="print"/>
            <a:srcRect t="33057" r="11765" b="25766"/>
            <a:stretch>
              <a:fillRect/>
            </a:stretch>
          </p:blipFill>
          <p:spPr bwMode="auto">
            <a:xfrm>
              <a:off x="5364088" y="1355516"/>
              <a:ext cx="752811" cy="449073"/>
            </a:xfrm>
            <a:prstGeom prst="rect">
              <a:avLst/>
            </a:prstGeom>
            <a:noFill/>
          </p:spPr>
        </p:pic>
        <p:pic>
          <p:nvPicPr>
            <p:cNvPr id="53" name="Picture 4" descr="Meerschweinchen mit weißem Streifen"/>
            <p:cNvPicPr>
              <a:picLocks noChangeAspect="1" noChangeArrowheads="1"/>
            </p:cNvPicPr>
            <p:nvPr/>
          </p:nvPicPr>
          <p:blipFill>
            <a:blip r:embed="rId5" cstate="print"/>
            <a:srcRect t="33057" r="11765" b="25766"/>
            <a:stretch>
              <a:fillRect/>
            </a:stretch>
          </p:blipFill>
          <p:spPr bwMode="auto">
            <a:xfrm>
              <a:off x="4654919" y="531448"/>
              <a:ext cx="752811" cy="449073"/>
            </a:xfrm>
            <a:prstGeom prst="rect">
              <a:avLst/>
            </a:prstGeom>
            <a:noFill/>
          </p:spPr>
        </p:pic>
        <p:pic>
          <p:nvPicPr>
            <p:cNvPr id="54" name="Picture 4" descr="Meerschweinchen mit weißem Streifen"/>
            <p:cNvPicPr>
              <a:picLocks noChangeAspect="1" noChangeArrowheads="1"/>
            </p:cNvPicPr>
            <p:nvPr/>
          </p:nvPicPr>
          <p:blipFill>
            <a:blip r:embed="rId5" cstate="print"/>
            <a:srcRect t="33057" r="11765" b="25766"/>
            <a:stretch>
              <a:fillRect/>
            </a:stretch>
          </p:blipFill>
          <p:spPr bwMode="auto">
            <a:xfrm>
              <a:off x="4654919" y="980860"/>
              <a:ext cx="752811" cy="449073"/>
            </a:xfrm>
            <a:prstGeom prst="rect">
              <a:avLst/>
            </a:prstGeom>
            <a:noFill/>
          </p:spPr>
        </p:pic>
        <p:pic>
          <p:nvPicPr>
            <p:cNvPr id="55" name="Picture 4" descr="Meerschweinchen mit weißem Streifen"/>
            <p:cNvPicPr>
              <a:picLocks noChangeAspect="1" noChangeArrowheads="1"/>
            </p:cNvPicPr>
            <p:nvPr/>
          </p:nvPicPr>
          <p:blipFill>
            <a:blip r:embed="rId5" cstate="print"/>
            <a:srcRect t="33057" r="11765" b="25766"/>
            <a:stretch>
              <a:fillRect/>
            </a:stretch>
          </p:blipFill>
          <p:spPr bwMode="auto">
            <a:xfrm>
              <a:off x="4654919" y="1429933"/>
              <a:ext cx="752811" cy="449073"/>
            </a:xfrm>
            <a:prstGeom prst="rect">
              <a:avLst/>
            </a:prstGeom>
            <a:noFill/>
          </p:spPr>
        </p:pic>
        <p:pic>
          <p:nvPicPr>
            <p:cNvPr id="56" name="Picture 4" descr="Meerschweinchen mit weißem Streifen"/>
            <p:cNvPicPr>
              <a:picLocks noChangeAspect="1" noChangeArrowheads="1"/>
            </p:cNvPicPr>
            <p:nvPr/>
          </p:nvPicPr>
          <p:blipFill>
            <a:blip r:embed="rId5" cstate="print"/>
            <a:srcRect t="33057" r="11765" b="25766"/>
            <a:stretch>
              <a:fillRect/>
            </a:stretch>
          </p:blipFill>
          <p:spPr bwMode="auto">
            <a:xfrm>
              <a:off x="4654919" y="1879007"/>
              <a:ext cx="752811" cy="449073"/>
            </a:xfrm>
            <a:prstGeom prst="rect">
              <a:avLst/>
            </a:prstGeom>
            <a:noFill/>
          </p:spPr>
        </p:pic>
        <p:pic>
          <p:nvPicPr>
            <p:cNvPr id="57" name="Picture 4" descr="Meerschweinchen mit weißem Streifen"/>
            <p:cNvPicPr>
              <a:picLocks noChangeAspect="1" noChangeArrowheads="1"/>
            </p:cNvPicPr>
            <p:nvPr/>
          </p:nvPicPr>
          <p:blipFill>
            <a:blip r:embed="rId5" cstate="print"/>
            <a:srcRect t="33057" r="11765" b="25766"/>
            <a:stretch>
              <a:fillRect/>
            </a:stretch>
          </p:blipFill>
          <p:spPr bwMode="auto">
            <a:xfrm>
              <a:off x="4705106" y="2328080"/>
              <a:ext cx="752811" cy="449073"/>
            </a:xfrm>
            <a:prstGeom prst="rect">
              <a:avLst/>
            </a:prstGeom>
            <a:noFill/>
          </p:spPr>
        </p:pic>
        <p:pic>
          <p:nvPicPr>
            <p:cNvPr id="58" name="Picture 4" descr="Meerschweinchen mit weißem Streifen"/>
            <p:cNvPicPr>
              <a:picLocks noChangeAspect="1" noChangeArrowheads="1"/>
            </p:cNvPicPr>
            <p:nvPr/>
          </p:nvPicPr>
          <p:blipFill>
            <a:blip r:embed="rId5" cstate="print"/>
            <a:srcRect t="33057" r="11765" b="25766"/>
            <a:stretch>
              <a:fillRect/>
            </a:stretch>
          </p:blipFill>
          <p:spPr bwMode="auto">
            <a:xfrm>
              <a:off x="5436096" y="2291620"/>
              <a:ext cx="752811" cy="449073"/>
            </a:xfrm>
            <a:prstGeom prst="rect">
              <a:avLst/>
            </a:prstGeom>
            <a:noFill/>
          </p:spPr>
        </p:pic>
        <p:pic>
          <p:nvPicPr>
            <p:cNvPr id="59" name="Picture 4" descr="Meerschweinchen mit weißem Streifen"/>
            <p:cNvPicPr>
              <a:picLocks noChangeAspect="1" noChangeArrowheads="1"/>
            </p:cNvPicPr>
            <p:nvPr/>
          </p:nvPicPr>
          <p:blipFill>
            <a:blip r:embed="rId5" cstate="print"/>
            <a:srcRect t="33057" r="11765" b="25766"/>
            <a:stretch>
              <a:fillRect/>
            </a:stretch>
          </p:blipFill>
          <p:spPr bwMode="auto">
            <a:xfrm>
              <a:off x="5393584" y="1817060"/>
              <a:ext cx="752811" cy="449073"/>
            </a:xfrm>
            <a:prstGeom prst="rect">
              <a:avLst/>
            </a:prstGeom>
            <a:noFill/>
          </p:spPr>
        </p:pic>
      </p:grpSp>
      <p:pic>
        <p:nvPicPr>
          <p:cNvPr id="1032" name="Picture 8" descr="C:\Users\Jens\Desktop\Chance Peru\maren wickwire_manifest media-Chance Peru 2013-portrait-0735.jpg"/>
          <p:cNvPicPr>
            <a:picLocks noChangeAspect="1" noChangeArrowheads="1"/>
          </p:cNvPicPr>
          <p:nvPr/>
        </p:nvPicPr>
        <p:blipFill>
          <a:blip r:embed="rId6" cstate="print"/>
          <a:srcRect l="26375" t="8303" r="9051"/>
          <a:stretch>
            <a:fillRect/>
          </a:stretch>
        </p:blipFill>
        <p:spPr bwMode="auto">
          <a:xfrm>
            <a:off x="6444208" y="1268760"/>
            <a:ext cx="2520000" cy="2385639"/>
          </a:xfrm>
          <a:prstGeom prst="rect">
            <a:avLst/>
          </a:prstGeom>
          <a:noFill/>
        </p:spPr>
      </p:pic>
      <p:sp>
        <p:nvSpPr>
          <p:cNvPr id="62" name="Pfeil nach rechts 61"/>
          <p:cNvSpPr/>
          <p:nvPr/>
        </p:nvSpPr>
        <p:spPr>
          <a:xfrm>
            <a:off x="3059832" y="2348880"/>
            <a:ext cx="47435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3" name="Pfeil nach rechts 62"/>
          <p:cNvSpPr/>
          <p:nvPr/>
        </p:nvSpPr>
        <p:spPr>
          <a:xfrm>
            <a:off x="5796136" y="2348880"/>
            <a:ext cx="47435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4" name="Pfeil nach rechts 63"/>
          <p:cNvSpPr/>
          <p:nvPr/>
        </p:nvSpPr>
        <p:spPr>
          <a:xfrm rot="5400000">
            <a:off x="7395164" y="3846196"/>
            <a:ext cx="47435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5" name="Pfeil nach rechts 64"/>
          <p:cNvSpPr/>
          <p:nvPr/>
        </p:nvSpPr>
        <p:spPr>
          <a:xfrm rot="10800000">
            <a:off x="5724128" y="5301208"/>
            <a:ext cx="47435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7" name="Pfeil nach rechts 66"/>
          <p:cNvSpPr/>
          <p:nvPr/>
        </p:nvSpPr>
        <p:spPr>
          <a:xfrm rot="16200000">
            <a:off x="1475656" y="3212976"/>
            <a:ext cx="864096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8" name="Textfeld 67"/>
          <p:cNvSpPr txBox="1"/>
          <p:nvPr/>
        </p:nvSpPr>
        <p:spPr>
          <a:xfrm>
            <a:off x="899592" y="260648"/>
            <a:ext cx="7344816" cy="553998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sz="3000" b="1" dirty="0" smtClean="0">
                <a:solidFill>
                  <a:srgbClr val="0000FF"/>
                </a:solidFill>
              </a:rPr>
              <a:t>Schnelle Hilfe: </a:t>
            </a:r>
            <a:r>
              <a:rPr lang="de-DE" sz="3000" b="1" dirty="0" err="1" smtClean="0">
                <a:solidFill>
                  <a:srgbClr val="0000FF"/>
                </a:solidFill>
              </a:rPr>
              <a:t>Meerschweinchenbank</a:t>
            </a:r>
            <a:endParaRPr lang="de-DE" sz="3000" b="1" dirty="0">
              <a:solidFill>
                <a:srgbClr val="0000FF"/>
              </a:solidFill>
            </a:endParaRPr>
          </a:p>
        </p:txBody>
      </p:sp>
      <p:sp>
        <p:nvSpPr>
          <p:cNvPr id="69" name="Pfeil nach rechts 68"/>
          <p:cNvSpPr/>
          <p:nvPr/>
        </p:nvSpPr>
        <p:spPr>
          <a:xfrm rot="10800000">
            <a:off x="3203848" y="5301208"/>
            <a:ext cx="47435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0" name="Picture 2" descr="C:\Users\Jens\Pictures\Peru\12 Juni\Rückgabe cuyes\DSC0994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4221088"/>
            <a:ext cx="2780943" cy="22609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  <p:bldP spid="64" grpId="0" animBg="1"/>
      <p:bldP spid="65" grpId="0" animBg="1"/>
      <p:bldP spid="67" grpId="0" animBg="1"/>
      <p:bldP spid="6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79512" y="332656"/>
            <a:ext cx="8784976" cy="677108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sz="3800" b="1" dirty="0" smtClean="0">
                <a:solidFill>
                  <a:srgbClr val="0000FF"/>
                </a:solidFill>
              </a:rPr>
              <a:t>Langfristige Hilfe: Dorf-Baumschulen</a:t>
            </a:r>
            <a:endParaRPr lang="de-DE" sz="3800" b="1" dirty="0">
              <a:solidFill>
                <a:srgbClr val="0000FF"/>
              </a:solidFill>
            </a:endParaRPr>
          </a:p>
        </p:txBody>
      </p:sp>
      <p:pic>
        <p:nvPicPr>
          <p:cNvPr id="20481" name="Picture 1" descr="C:\Users\Jens\Desktop\Chance Peru\maren wickwire_manifest media-Chance Peru 2013-portrait--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12776"/>
            <a:ext cx="9144000" cy="54246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ausgeschnittene abbildungen,ausgeschnittene bilder,durchsichtiger hintergrund,ernten,essen,gemüse,herbst,mais,PNG"/>
          <p:cNvPicPr>
            <a:picLocks noChangeAspect="1" noChangeArrowheads="1"/>
          </p:cNvPicPr>
          <p:nvPr/>
        </p:nvPicPr>
        <p:blipFill>
          <a:blip r:embed="rId3" cstate="print"/>
          <a:srcRect l="29070" t="26449" r="26734" b="29355"/>
          <a:stretch>
            <a:fillRect/>
          </a:stretch>
        </p:blipFill>
        <p:spPr bwMode="auto">
          <a:xfrm>
            <a:off x="1475656" y="1052736"/>
            <a:ext cx="1584176" cy="1584176"/>
          </a:xfrm>
          <a:prstGeom prst="rect">
            <a:avLst/>
          </a:prstGeom>
          <a:noFill/>
        </p:spPr>
      </p:pic>
      <p:pic>
        <p:nvPicPr>
          <p:cNvPr id="13" name="Picture 6" descr="Details anzeigen"/>
          <p:cNvPicPr>
            <a:picLocks noChangeAspect="1" noChangeArrowheads="1"/>
          </p:cNvPicPr>
          <p:nvPr/>
        </p:nvPicPr>
        <p:blipFill>
          <a:blip r:embed="rId4" cstate="print"/>
          <a:srcRect l="7875" r="9439" b="5501"/>
          <a:stretch>
            <a:fillRect/>
          </a:stretch>
        </p:blipFill>
        <p:spPr bwMode="auto">
          <a:xfrm>
            <a:off x="4067944" y="692696"/>
            <a:ext cx="1368152" cy="1563602"/>
          </a:xfrm>
          <a:prstGeom prst="rect">
            <a:avLst/>
          </a:prstGeom>
          <a:noFill/>
        </p:spPr>
      </p:pic>
      <p:pic>
        <p:nvPicPr>
          <p:cNvPr id="14" name="Picture 7" descr="Bäume"/>
          <p:cNvPicPr>
            <a:picLocks noChangeAspect="1" noChangeArrowheads="1"/>
          </p:cNvPicPr>
          <p:nvPr/>
        </p:nvPicPr>
        <p:blipFill>
          <a:blip r:embed="rId5" cstate="print"/>
          <a:srcRect l="3937" r="5501"/>
          <a:stretch>
            <a:fillRect/>
          </a:stretch>
        </p:blipFill>
        <p:spPr bwMode="auto">
          <a:xfrm>
            <a:off x="0" y="3717032"/>
            <a:ext cx="2123728" cy="2908920"/>
          </a:xfrm>
          <a:prstGeom prst="rect">
            <a:avLst/>
          </a:prstGeom>
          <a:noFill/>
        </p:spPr>
      </p:pic>
      <p:pic>
        <p:nvPicPr>
          <p:cNvPr id="104458" name="Picture 10" descr="Details anzeige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61992" y="5301208"/>
            <a:ext cx="1324744" cy="1324744"/>
          </a:xfrm>
          <a:prstGeom prst="rect">
            <a:avLst/>
          </a:prstGeom>
          <a:noFill/>
        </p:spPr>
      </p:pic>
      <p:sp>
        <p:nvSpPr>
          <p:cNvPr id="17" name="Textfeld 16"/>
          <p:cNvSpPr txBox="1"/>
          <p:nvPr/>
        </p:nvSpPr>
        <p:spPr>
          <a:xfrm>
            <a:off x="7092280" y="1124744"/>
            <a:ext cx="48442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200" b="1" dirty="0" smtClean="0"/>
              <a:t>€</a:t>
            </a:r>
            <a:endParaRPr lang="de-DE" sz="4200" b="1" dirty="0"/>
          </a:p>
        </p:txBody>
      </p:sp>
      <p:pic>
        <p:nvPicPr>
          <p:cNvPr id="11" name="Picture 7" descr="Bäume"/>
          <p:cNvPicPr>
            <a:picLocks noChangeAspect="1" noChangeArrowheads="1"/>
          </p:cNvPicPr>
          <p:nvPr/>
        </p:nvPicPr>
        <p:blipFill>
          <a:blip r:embed="rId5" cstate="print"/>
          <a:srcRect l="3937" r="5501"/>
          <a:stretch>
            <a:fillRect/>
          </a:stretch>
        </p:blipFill>
        <p:spPr bwMode="auto">
          <a:xfrm>
            <a:off x="6509646" y="3717032"/>
            <a:ext cx="2634354" cy="2908920"/>
          </a:xfrm>
          <a:prstGeom prst="rect">
            <a:avLst/>
          </a:prstGeom>
          <a:noFill/>
        </p:spPr>
      </p:pic>
      <p:pic>
        <p:nvPicPr>
          <p:cNvPr id="12" name="Picture 7" descr="Bäume"/>
          <p:cNvPicPr>
            <a:picLocks noChangeAspect="1" noChangeArrowheads="1"/>
          </p:cNvPicPr>
          <p:nvPr/>
        </p:nvPicPr>
        <p:blipFill>
          <a:blip r:embed="rId5" cstate="print"/>
          <a:srcRect l="3937" r="5501"/>
          <a:stretch>
            <a:fillRect/>
          </a:stretch>
        </p:blipFill>
        <p:spPr bwMode="auto">
          <a:xfrm>
            <a:off x="2843808" y="3356992"/>
            <a:ext cx="2130298" cy="3268960"/>
          </a:xfrm>
          <a:prstGeom prst="rect">
            <a:avLst/>
          </a:prstGeom>
          <a:noFill/>
        </p:spPr>
      </p:pic>
      <p:pic>
        <p:nvPicPr>
          <p:cNvPr id="104452" name="Picture 4" descr="Details anzeige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35696" y="5301208"/>
            <a:ext cx="1340768" cy="1340768"/>
          </a:xfrm>
          <a:prstGeom prst="rect">
            <a:avLst/>
          </a:prstGeom>
          <a:noFill/>
        </p:spPr>
      </p:pic>
      <p:pic>
        <p:nvPicPr>
          <p:cNvPr id="104456" name="Picture 8" descr="Details anzeigen"/>
          <p:cNvPicPr>
            <a:picLocks noChangeAspect="1" noChangeArrowheads="1"/>
          </p:cNvPicPr>
          <p:nvPr/>
        </p:nvPicPr>
        <p:blipFill>
          <a:blip r:embed="rId8" cstate="print"/>
          <a:srcRect l="15466" r="17514"/>
          <a:stretch>
            <a:fillRect/>
          </a:stretch>
        </p:blipFill>
        <p:spPr bwMode="auto">
          <a:xfrm>
            <a:off x="5796136" y="5229200"/>
            <a:ext cx="936104" cy="1396752"/>
          </a:xfrm>
          <a:prstGeom prst="rect">
            <a:avLst/>
          </a:prstGeom>
          <a:noFill/>
        </p:spPr>
      </p:pic>
      <p:pic>
        <p:nvPicPr>
          <p:cNvPr id="104450" name="Picture 2" descr="Abendessen,Essen,Gemüse,Karotten,Obst und Gemüse"/>
          <p:cNvPicPr>
            <a:picLocks noChangeAspect="1" noChangeArrowheads="1"/>
          </p:cNvPicPr>
          <p:nvPr/>
        </p:nvPicPr>
        <p:blipFill>
          <a:blip r:embed="rId9" cstate="print"/>
          <a:srcRect t="10166" b="13072"/>
          <a:stretch>
            <a:fillRect/>
          </a:stretch>
        </p:blipFill>
        <p:spPr bwMode="auto">
          <a:xfrm>
            <a:off x="251520" y="0"/>
            <a:ext cx="1782330" cy="1368152"/>
          </a:xfrm>
          <a:prstGeom prst="rect">
            <a:avLst/>
          </a:prstGeom>
          <a:noFill/>
        </p:spPr>
      </p:pic>
      <p:sp>
        <p:nvSpPr>
          <p:cNvPr id="15" name="Pfeil nach rechts 14"/>
          <p:cNvSpPr/>
          <p:nvPr/>
        </p:nvSpPr>
        <p:spPr>
          <a:xfrm>
            <a:off x="3347864" y="1268760"/>
            <a:ext cx="47435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Pfeil nach rechts 15"/>
          <p:cNvSpPr/>
          <p:nvPr/>
        </p:nvSpPr>
        <p:spPr>
          <a:xfrm>
            <a:off x="5940152" y="1340768"/>
            <a:ext cx="47435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4454" name="Picture 6" descr="Dunkle Regenwolken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076056" y="2564904"/>
            <a:ext cx="1828800" cy="182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5" grpId="0" animBg="1"/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875292" y="260648"/>
            <a:ext cx="7704856" cy="707886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sz="4000" b="1" dirty="0" err="1" smtClean="0">
                <a:solidFill>
                  <a:srgbClr val="0000FF"/>
                </a:solidFill>
              </a:rPr>
              <a:t>Faena</a:t>
            </a:r>
            <a:r>
              <a:rPr lang="de-DE" sz="4000" b="1" dirty="0" smtClean="0">
                <a:solidFill>
                  <a:srgbClr val="0000FF"/>
                </a:solidFill>
              </a:rPr>
              <a:t> = Gemeinschaftsarbeit</a:t>
            </a:r>
            <a:endParaRPr lang="de-DE" sz="4000" b="1" dirty="0">
              <a:solidFill>
                <a:srgbClr val="0000FF"/>
              </a:solidFill>
            </a:endParaRPr>
          </a:p>
        </p:txBody>
      </p:sp>
      <p:pic>
        <p:nvPicPr>
          <p:cNvPr id="4" name="Picture 3" descr="C:\Users\Jens\Pictures\Peru\2012 November\Tara Projekt Ingenio Bajo\DSC02198.JPG"/>
          <p:cNvPicPr>
            <a:picLocks noChangeAspect="1" noChangeArrowheads="1"/>
          </p:cNvPicPr>
          <p:nvPr/>
        </p:nvPicPr>
        <p:blipFill>
          <a:blip r:embed="rId3" cstate="print"/>
          <a:srcRect b="15283"/>
          <a:stretch>
            <a:fillRect/>
          </a:stretch>
        </p:blipFill>
        <p:spPr bwMode="auto">
          <a:xfrm>
            <a:off x="0" y="1139599"/>
            <a:ext cx="9144000" cy="5718401"/>
          </a:xfrm>
          <a:prstGeom prst="rect">
            <a:avLst/>
          </a:prstGeom>
          <a:noFill/>
        </p:spPr>
      </p:pic>
      <p:sp>
        <p:nvSpPr>
          <p:cNvPr id="5" name="Textfeld 4"/>
          <p:cNvSpPr txBox="1"/>
          <p:nvPr/>
        </p:nvSpPr>
        <p:spPr>
          <a:xfrm>
            <a:off x="395536" y="2708920"/>
            <a:ext cx="3024336" cy="186204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de-DE" sz="3500" b="1" dirty="0" smtClean="0">
                <a:solidFill>
                  <a:schemeClr val="tx1"/>
                </a:solidFill>
              </a:rPr>
              <a:t>Land</a:t>
            </a:r>
          </a:p>
          <a:p>
            <a:endParaRPr lang="de-DE" sz="500" b="1" dirty="0" smtClean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de-DE" sz="3500" b="1" dirty="0" smtClean="0">
                <a:solidFill>
                  <a:schemeClr val="tx1"/>
                </a:solidFill>
              </a:rPr>
              <a:t>Arbeitskraft</a:t>
            </a:r>
          </a:p>
          <a:p>
            <a:endParaRPr lang="de-DE" sz="500" b="1" dirty="0" smtClean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de-DE" sz="3500" b="1" dirty="0" smtClean="0">
                <a:solidFill>
                  <a:schemeClr val="tx1"/>
                </a:solidFill>
              </a:rPr>
              <a:t>Zeit</a:t>
            </a:r>
            <a:endParaRPr lang="de-DE" sz="3500" b="1" dirty="0">
              <a:solidFill>
                <a:schemeClr val="tx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23528" y="1700808"/>
            <a:ext cx="4032448" cy="63094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sz="3500" b="1" dirty="0" smtClean="0">
                <a:solidFill>
                  <a:schemeClr val="tx1"/>
                </a:solidFill>
              </a:rPr>
              <a:t>Dorfgemeinschaft</a:t>
            </a:r>
            <a:endParaRPr lang="de-DE" sz="3500" b="1" dirty="0">
              <a:solidFill>
                <a:schemeClr val="tx1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572000" y="1700808"/>
            <a:ext cx="4032448" cy="63094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sz="3500" b="1" dirty="0" smtClean="0">
                <a:solidFill>
                  <a:schemeClr val="tx1"/>
                </a:solidFill>
              </a:rPr>
              <a:t>Chance-Peru</a:t>
            </a:r>
            <a:endParaRPr lang="de-DE" sz="3500" b="1" dirty="0">
              <a:solidFill>
                <a:schemeClr val="tx1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4572000" y="2708920"/>
            <a:ext cx="3240360" cy="186204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de-DE" sz="3500" b="1" dirty="0" smtClean="0">
                <a:solidFill>
                  <a:schemeClr val="tx1"/>
                </a:solidFill>
              </a:rPr>
              <a:t>Fachkräfte</a:t>
            </a:r>
          </a:p>
          <a:p>
            <a:endParaRPr lang="de-DE" sz="500" b="1" dirty="0" smtClean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de-DE" sz="3500" b="1" dirty="0" err="1" smtClean="0">
                <a:solidFill>
                  <a:schemeClr val="tx1"/>
                </a:solidFill>
              </a:rPr>
              <a:t>Know-How</a:t>
            </a:r>
            <a:endParaRPr lang="de-DE" sz="3500" b="1" dirty="0" smtClean="0">
              <a:solidFill>
                <a:schemeClr val="tx1"/>
              </a:solidFill>
            </a:endParaRPr>
          </a:p>
          <a:p>
            <a:endParaRPr lang="de-DE" sz="500" b="1" dirty="0" smtClean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de-DE" sz="3500" b="1" dirty="0" smtClean="0">
                <a:solidFill>
                  <a:schemeClr val="tx1"/>
                </a:solidFill>
              </a:rPr>
              <a:t>Finanzierung</a:t>
            </a:r>
            <a:endParaRPr lang="de-DE" sz="3500" b="1" dirty="0">
              <a:solidFill>
                <a:schemeClr val="tx1"/>
              </a:solidFill>
            </a:endParaRPr>
          </a:p>
        </p:txBody>
      </p:sp>
      <p:pic>
        <p:nvPicPr>
          <p:cNvPr id="12" name="Picture 2" descr="C:\Users\Jens\Pictures\Peru\12 Juni\Avokado-Baumschule\DSC098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24744"/>
            <a:ext cx="9144000" cy="5733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C:\Users\Jens\Pictures\Peru\13 Feb\Micho\IMG_4299.JPG"/>
          <p:cNvPicPr>
            <a:picLocks noChangeAspect="1" noChangeArrowheads="1"/>
          </p:cNvPicPr>
          <p:nvPr/>
        </p:nvPicPr>
        <p:blipFill>
          <a:blip r:embed="rId3" cstate="print"/>
          <a:srcRect r="5135"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</p:spPr>
      </p:pic>
      <p:pic>
        <p:nvPicPr>
          <p:cNvPr id="18434" name="Picture 2" descr="C:\Users\Jens\Pictures\Peru\12 Feb\Ingenio Bajo -Vivero de paltos - avejas piloto\Bilder Ingenio\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29000"/>
            <a:ext cx="4571999" cy="3429000"/>
          </a:xfrm>
          <a:prstGeom prst="rect">
            <a:avLst/>
          </a:prstGeom>
          <a:noFill/>
        </p:spPr>
      </p:pic>
      <p:pic>
        <p:nvPicPr>
          <p:cNvPr id="18435" name="Picture 3" descr="C:\Users\Jens\Pictures\Peru\12 Feb\Ingenio Bajo -Vivero de paltos - avejas piloto\Bilder Ingenio\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1999" y="0"/>
            <a:ext cx="4572000" cy="3429000"/>
          </a:xfrm>
          <a:prstGeom prst="rect">
            <a:avLst/>
          </a:prstGeom>
          <a:noFill/>
        </p:spPr>
      </p:pic>
      <p:pic>
        <p:nvPicPr>
          <p:cNvPr id="18436" name="Picture 4" descr="C:\Users\Jens\Pictures\Peru\2012 November\Chinchao - Micho\IMG_3154.JPG"/>
          <p:cNvPicPr>
            <a:picLocks noChangeAspect="1" noChangeArrowheads="1"/>
          </p:cNvPicPr>
          <p:nvPr/>
        </p:nvPicPr>
        <p:blipFill>
          <a:blip r:embed="rId6" cstate="print"/>
          <a:srcRect r="8747"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</p:spPr>
      </p:pic>
      <p:sp>
        <p:nvSpPr>
          <p:cNvPr id="6" name="Textfeld 5"/>
          <p:cNvSpPr txBox="1"/>
          <p:nvPr/>
        </p:nvSpPr>
        <p:spPr>
          <a:xfrm>
            <a:off x="3032068" y="3140968"/>
            <a:ext cx="3111092" cy="707886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rgbClr val="0000FF"/>
                </a:solidFill>
              </a:rPr>
              <a:t>Schulungen</a:t>
            </a:r>
            <a:endParaRPr lang="de-DE" sz="40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Jens\Desktop\Chance Peru\maren wickwire_manifest media-Chance Peru 2013-portrait-07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916832"/>
            <a:ext cx="4572000" cy="3048000"/>
          </a:xfrm>
          <a:prstGeom prst="rect">
            <a:avLst/>
          </a:prstGeom>
          <a:noFill/>
        </p:spPr>
      </p:pic>
      <p:sp>
        <p:nvSpPr>
          <p:cNvPr id="3" name="Textfeld 2"/>
          <p:cNvSpPr txBox="1"/>
          <p:nvPr/>
        </p:nvSpPr>
        <p:spPr>
          <a:xfrm>
            <a:off x="2627784" y="332656"/>
            <a:ext cx="3816424" cy="707886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rgbClr val="0000FF"/>
                </a:solidFill>
              </a:rPr>
              <a:t>Der Tara-Baum</a:t>
            </a:r>
            <a:endParaRPr lang="de-DE" sz="4000" b="1" dirty="0">
              <a:solidFill>
                <a:srgbClr val="0000FF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197976" y="1810256"/>
            <a:ext cx="27398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de-DE" sz="3200" b="1" dirty="0" smtClean="0">
                <a:solidFill>
                  <a:srgbClr val="0000FF"/>
                </a:solidFill>
              </a:rPr>
              <a:t>einheimisch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197976" y="2469612"/>
            <a:ext cx="24208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de-DE" sz="3200" b="1" dirty="0" smtClean="0">
                <a:solidFill>
                  <a:srgbClr val="0000FF"/>
                </a:solidFill>
              </a:rPr>
              <a:t>genügsam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5197976" y="3189692"/>
            <a:ext cx="34932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de-DE" sz="3200" b="1" dirty="0" smtClean="0">
                <a:solidFill>
                  <a:srgbClr val="0000FF"/>
                </a:solidFill>
              </a:rPr>
              <a:t>gut vermarktbar</a:t>
            </a:r>
          </a:p>
        </p:txBody>
      </p:sp>
      <p:pic>
        <p:nvPicPr>
          <p:cNvPr id="80900" name="Picture 4" descr="Baum"/>
          <p:cNvPicPr>
            <a:picLocks noChangeAspect="1" noChangeArrowheads="1"/>
          </p:cNvPicPr>
          <p:nvPr/>
        </p:nvPicPr>
        <p:blipFill>
          <a:blip r:embed="rId4" cstate="print"/>
          <a:srcRect l="3937" r="5501"/>
          <a:stretch>
            <a:fillRect/>
          </a:stretch>
        </p:blipFill>
        <p:spPr bwMode="auto">
          <a:xfrm>
            <a:off x="1043608" y="5301208"/>
            <a:ext cx="1239015" cy="1368152"/>
          </a:xfrm>
          <a:prstGeom prst="rect">
            <a:avLst/>
          </a:prstGeom>
          <a:noFill/>
        </p:spPr>
      </p:pic>
      <p:sp>
        <p:nvSpPr>
          <p:cNvPr id="10" name="Pfeil nach rechts 9"/>
          <p:cNvSpPr/>
          <p:nvPr/>
        </p:nvSpPr>
        <p:spPr>
          <a:xfrm>
            <a:off x="2699792" y="5877272"/>
            <a:ext cx="648072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/>
          <p:cNvSpPr txBox="1"/>
          <p:nvPr/>
        </p:nvSpPr>
        <p:spPr>
          <a:xfrm>
            <a:off x="3635896" y="5733256"/>
            <a:ext cx="5256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>
                <a:solidFill>
                  <a:srgbClr val="0000FF"/>
                </a:solidFill>
              </a:rPr>
              <a:t>bis zu 30 € pro Jahr</a:t>
            </a:r>
            <a:endParaRPr lang="de-DE" sz="3200" b="1" dirty="0">
              <a:solidFill>
                <a:srgbClr val="0000FF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178544" y="3873244"/>
            <a:ext cx="25330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de-DE" sz="3200" b="1" dirty="0" smtClean="0">
                <a:solidFill>
                  <a:srgbClr val="0000FF"/>
                </a:solidFill>
              </a:rPr>
              <a:t>ökologisch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5164544" y="4536884"/>
            <a:ext cx="29690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de-DE" sz="3200" b="1" dirty="0" smtClean="0">
                <a:solidFill>
                  <a:srgbClr val="0000FF"/>
                </a:solidFill>
              </a:rPr>
              <a:t>keimt schwer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 animBg="1"/>
      <p:bldP spid="11" grpId="0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403648" y="260648"/>
            <a:ext cx="6264696" cy="707886"/>
          </a:xfrm>
          <a:prstGeom prst="rect">
            <a:avLst/>
          </a:prstGeom>
          <a:solidFill>
            <a:schemeClr val="accent5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numCol="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4000" b="1" dirty="0" smtClean="0">
                <a:solidFill>
                  <a:srgbClr val="0000FF"/>
                </a:solidFill>
              </a:rPr>
              <a:t>Ganzheitliches Konzept</a:t>
            </a:r>
            <a:endParaRPr lang="de-DE" sz="4000" b="1" dirty="0" smtClean="0">
              <a:solidFill>
                <a:srgbClr val="0000FF"/>
              </a:solidFill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420128" y="5805264"/>
            <a:ext cx="6264696" cy="707886"/>
          </a:xfrm>
          <a:prstGeom prst="rect">
            <a:avLst/>
          </a:prstGeom>
          <a:solidFill>
            <a:schemeClr val="accent5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numCol="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4000" b="1" dirty="0" smtClean="0">
                <a:solidFill>
                  <a:srgbClr val="0000FF"/>
                </a:solidFill>
              </a:rPr>
              <a:t>P E R U</a:t>
            </a:r>
          </a:p>
        </p:txBody>
      </p:sp>
      <p:pic>
        <p:nvPicPr>
          <p:cNvPr id="60418" name="Picture 2" descr="Flaggen,Länder,Länder oder Regionen,Nationalflaggen,Peru,Peruaner,Südamerika"/>
          <p:cNvPicPr>
            <a:picLocks noChangeAspect="1" noChangeArrowheads="1"/>
          </p:cNvPicPr>
          <p:nvPr/>
        </p:nvPicPr>
        <p:blipFill>
          <a:blip r:embed="rId3" cstate="print"/>
          <a:srcRect t="16926" b="16910"/>
          <a:stretch>
            <a:fillRect/>
          </a:stretch>
        </p:blipFill>
        <p:spPr bwMode="auto">
          <a:xfrm>
            <a:off x="1547664" y="1412776"/>
            <a:ext cx="5976664" cy="39544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animBg="1"/>
      <p:bldP spid="8" grpId="2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C:\Users\Jens\Pictures\Peru\13 Feb\Micho\IMG_43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508" cy="6858000"/>
          </a:xfrm>
          <a:prstGeom prst="rect">
            <a:avLst/>
          </a:prstGeom>
          <a:noFill/>
        </p:spPr>
      </p:pic>
      <p:sp>
        <p:nvSpPr>
          <p:cNvPr id="3" name="Textfeld 2"/>
          <p:cNvSpPr txBox="1"/>
          <p:nvPr/>
        </p:nvSpPr>
        <p:spPr>
          <a:xfrm>
            <a:off x="1250080" y="0"/>
            <a:ext cx="6624736" cy="707886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rgbClr val="0000FF"/>
                </a:solidFill>
              </a:rPr>
              <a:t>Direkthilfe für Kleinbauern</a:t>
            </a:r>
            <a:endParaRPr lang="de-DE" sz="40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C:\Users\Jens\Pictures\Peru\13 Feb\Micho\IMG_4307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-1408" y="0"/>
            <a:ext cx="914540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 descr="C:\Users\Jens\Pictures\Peru\13 Feb\Micho\IMG_43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1" descr="C:\Users\Jens\Pictures\Peru\12 Feb\Ingenio Bajo -Vivero de paltos - avejas piloto\Bilder Ingenio\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1139" name="Picture 3" descr="Baum"/>
          <p:cNvPicPr>
            <a:picLocks noChangeAspect="1" noChangeArrowheads="1"/>
          </p:cNvPicPr>
          <p:nvPr/>
        </p:nvPicPr>
        <p:blipFill>
          <a:blip r:embed="rId4" cstate="print"/>
          <a:srcRect l="7875"/>
          <a:stretch>
            <a:fillRect/>
          </a:stretch>
        </p:blipFill>
        <p:spPr bwMode="auto">
          <a:xfrm>
            <a:off x="0" y="1916832"/>
            <a:ext cx="1684784" cy="1828800"/>
          </a:xfrm>
          <a:prstGeom prst="rect">
            <a:avLst/>
          </a:prstGeom>
          <a:noFill/>
        </p:spPr>
      </p:pic>
      <p:pic>
        <p:nvPicPr>
          <p:cNvPr id="91143" name="Picture 7" descr="Bäume"/>
          <p:cNvPicPr>
            <a:picLocks noChangeAspect="1" noChangeArrowheads="1"/>
          </p:cNvPicPr>
          <p:nvPr/>
        </p:nvPicPr>
        <p:blipFill>
          <a:blip r:embed="rId5" cstate="print"/>
          <a:srcRect l="3937" r="5501"/>
          <a:stretch>
            <a:fillRect/>
          </a:stretch>
        </p:blipFill>
        <p:spPr bwMode="auto">
          <a:xfrm>
            <a:off x="3779912" y="908720"/>
            <a:ext cx="1656184" cy="1828800"/>
          </a:xfrm>
          <a:prstGeom prst="rect">
            <a:avLst/>
          </a:prstGeom>
          <a:noFill/>
        </p:spPr>
      </p:pic>
      <p:pic>
        <p:nvPicPr>
          <p:cNvPr id="91145" name="Picture 9" descr="Baum mit blauem Vogel"/>
          <p:cNvPicPr>
            <a:picLocks noChangeAspect="1" noChangeArrowheads="1"/>
          </p:cNvPicPr>
          <p:nvPr/>
        </p:nvPicPr>
        <p:blipFill>
          <a:blip r:embed="rId6" cstate="print"/>
          <a:srcRect l="7875" r="5501"/>
          <a:stretch>
            <a:fillRect/>
          </a:stretch>
        </p:blipFill>
        <p:spPr bwMode="auto">
          <a:xfrm>
            <a:off x="3563888" y="5029200"/>
            <a:ext cx="1584176" cy="1828800"/>
          </a:xfrm>
          <a:prstGeom prst="rect">
            <a:avLst/>
          </a:prstGeom>
          <a:noFill/>
        </p:spPr>
      </p:pic>
      <p:pic>
        <p:nvPicPr>
          <p:cNvPr id="9" name="Picture 9" descr="Baum mit blauem Vogel"/>
          <p:cNvPicPr>
            <a:picLocks noChangeAspect="1" noChangeArrowheads="1"/>
          </p:cNvPicPr>
          <p:nvPr/>
        </p:nvPicPr>
        <p:blipFill>
          <a:blip r:embed="rId6" cstate="print"/>
          <a:srcRect l="7875" r="5501"/>
          <a:stretch>
            <a:fillRect/>
          </a:stretch>
        </p:blipFill>
        <p:spPr bwMode="auto">
          <a:xfrm>
            <a:off x="0" y="3861048"/>
            <a:ext cx="1584176" cy="1828800"/>
          </a:xfrm>
          <a:prstGeom prst="rect">
            <a:avLst/>
          </a:prstGeom>
          <a:noFill/>
        </p:spPr>
      </p:pic>
      <p:pic>
        <p:nvPicPr>
          <p:cNvPr id="10" name="Picture 7" descr="Bäume"/>
          <p:cNvPicPr>
            <a:picLocks noChangeAspect="1" noChangeArrowheads="1"/>
          </p:cNvPicPr>
          <p:nvPr/>
        </p:nvPicPr>
        <p:blipFill>
          <a:blip r:embed="rId5" cstate="print"/>
          <a:srcRect l="3937" r="5501"/>
          <a:stretch>
            <a:fillRect/>
          </a:stretch>
        </p:blipFill>
        <p:spPr bwMode="auto">
          <a:xfrm>
            <a:off x="1835696" y="1772816"/>
            <a:ext cx="1656184" cy="1828800"/>
          </a:xfrm>
          <a:prstGeom prst="rect">
            <a:avLst/>
          </a:prstGeom>
          <a:noFill/>
        </p:spPr>
      </p:pic>
      <p:pic>
        <p:nvPicPr>
          <p:cNvPr id="11" name="Picture 3" descr="Baum"/>
          <p:cNvPicPr>
            <a:picLocks noChangeAspect="1" noChangeArrowheads="1"/>
          </p:cNvPicPr>
          <p:nvPr/>
        </p:nvPicPr>
        <p:blipFill>
          <a:blip r:embed="rId4" cstate="print"/>
          <a:srcRect l="7875"/>
          <a:stretch>
            <a:fillRect/>
          </a:stretch>
        </p:blipFill>
        <p:spPr bwMode="auto">
          <a:xfrm>
            <a:off x="5364088" y="4653136"/>
            <a:ext cx="1684784" cy="1828800"/>
          </a:xfrm>
          <a:prstGeom prst="rect">
            <a:avLst/>
          </a:prstGeom>
          <a:noFill/>
        </p:spPr>
      </p:pic>
      <p:pic>
        <p:nvPicPr>
          <p:cNvPr id="12" name="Picture 9" descr="Baum mit blauem Vogel"/>
          <p:cNvPicPr>
            <a:picLocks noChangeAspect="1" noChangeArrowheads="1"/>
          </p:cNvPicPr>
          <p:nvPr/>
        </p:nvPicPr>
        <p:blipFill>
          <a:blip r:embed="rId6" cstate="print"/>
          <a:srcRect l="7875" r="5501"/>
          <a:stretch>
            <a:fillRect/>
          </a:stretch>
        </p:blipFill>
        <p:spPr bwMode="auto">
          <a:xfrm>
            <a:off x="5796136" y="2636912"/>
            <a:ext cx="1584176" cy="1828800"/>
          </a:xfrm>
          <a:prstGeom prst="rect">
            <a:avLst/>
          </a:prstGeom>
          <a:noFill/>
        </p:spPr>
      </p:pic>
      <p:pic>
        <p:nvPicPr>
          <p:cNvPr id="13" name="Picture 7" descr="Bäume"/>
          <p:cNvPicPr>
            <a:picLocks noChangeAspect="1" noChangeArrowheads="1"/>
          </p:cNvPicPr>
          <p:nvPr/>
        </p:nvPicPr>
        <p:blipFill>
          <a:blip r:embed="rId5" cstate="print"/>
          <a:srcRect l="3937" r="5501"/>
          <a:stretch>
            <a:fillRect/>
          </a:stretch>
        </p:blipFill>
        <p:spPr bwMode="auto">
          <a:xfrm>
            <a:off x="7487816" y="3861048"/>
            <a:ext cx="1656184" cy="1828800"/>
          </a:xfrm>
          <a:prstGeom prst="rect">
            <a:avLst/>
          </a:prstGeom>
          <a:noFill/>
        </p:spPr>
      </p:pic>
      <p:pic>
        <p:nvPicPr>
          <p:cNvPr id="8" name="Picture 3" descr="Baum"/>
          <p:cNvPicPr>
            <a:picLocks noChangeAspect="1" noChangeArrowheads="1"/>
          </p:cNvPicPr>
          <p:nvPr/>
        </p:nvPicPr>
        <p:blipFill>
          <a:blip r:embed="rId4" cstate="print"/>
          <a:srcRect l="7875"/>
          <a:stretch>
            <a:fillRect/>
          </a:stretch>
        </p:blipFill>
        <p:spPr bwMode="auto">
          <a:xfrm>
            <a:off x="3563888" y="2924944"/>
            <a:ext cx="1684784" cy="1828800"/>
          </a:xfrm>
          <a:prstGeom prst="rect">
            <a:avLst/>
          </a:prstGeom>
          <a:noFill/>
        </p:spPr>
      </p:pic>
      <p:pic>
        <p:nvPicPr>
          <p:cNvPr id="14" name="Picture 3" descr="Baum"/>
          <p:cNvPicPr>
            <a:picLocks noChangeAspect="1" noChangeArrowheads="1"/>
          </p:cNvPicPr>
          <p:nvPr/>
        </p:nvPicPr>
        <p:blipFill>
          <a:blip r:embed="rId4" cstate="print"/>
          <a:srcRect l="7875"/>
          <a:stretch>
            <a:fillRect/>
          </a:stretch>
        </p:blipFill>
        <p:spPr bwMode="auto">
          <a:xfrm>
            <a:off x="1763688" y="4221088"/>
            <a:ext cx="1684784" cy="182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ens\Pictures\Peru\11 Feb-Mrz\Ingenio\IMG_9850.JPG"/>
          <p:cNvPicPr>
            <a:picLocks noChangeAspect="1" noChangeArrowheads="1"/>
          </p:cNvPicPr>
          <p:nvPr/>
        </p:nvPicPr>
        <p:blipFill>
          <a:blip r:embed="rId3" cstate="print"/>
          <a:srcRect r="1963"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feld 2"/>
          <p:cNvSpPr txBox="1"/>
          <p:nvPr/>
        </p:nvSpPr>
        <p:spPr>
          <a:xfrm>
            <a:off x="2214788" y="47248"/>
            <a:ext cx="49039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 smtClean="0">
                <a:solidFill>
                  <a:schemeClr val="bg1"/>
                </a:solidFill>
              </a:rPr>
              <a:t>Glückliche Menschen</a:t>
            </a:r>
            <a:endParaRPr lang="de-DE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2" descr="C:\Users\Jens\Pictures\Peru\09 Nov\Chinchao 29.11.2009\IMG_7922.JPG"/>
          <p:cNvPicPr>
            <a:picLocks noChangeAspect="1" noChangeArrowheads="1"/>
          </p:cNvPicPr>
          <p:nvPr/>
        </p:nvPicPr>
        <p:blipFill>
          <a:blip r:embed="rId3" cstate="print"/>
          <a:srcRect t="7819" b="3588"/>
          <a:stretch>
            <a:fillRect/>
          </a:stretch>
        </p:blipFill>
        <p:spPr bwMode="auto">
          <a:xfrm>
            <a:off x="0" y="4736"/>
            <a:ext cx="9144000" cy="6853264"/>
          </a:xfrm>
          <a:prstGeom prst="rect">
            <a:avLst/>
          </a:prstGeom>
          <a:noFill/>
        </p:spPr>
      </p:pic>
      <p:sp>
        <p:nvSpPr>
          <p:cNvPr id="3" name="Textfeld 2"/>
          <p:cNvSpPr txBox="1"/>
          <p:nvPr/>
        </p:nvSpPr>
        <p:spPr>
          <a:xfrm>
            <a:off x="428496" y="349136"/>
            <a:ext cx="6827510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 smtClean="0"/>
              <a:t>Schutz der natürlichen </a:t>
            </a:r>
            <a:r>
              <a:rPr lang="de-DE" sz="3600" b="1" dirty="0" smtClean="0">
                <a:solidFill>
                  <a:schemeClr val="bg1"/>
                </a:solidFill>
              </a:rPr>
              <a:t>Wälder</a:t>
            </a:r>
          </a:p>
          <a:p>
            <a:endParaRPr lang="de-DE" sz="1000" b="1" dirty="0" smtClean="0"/>
          </a:p>
          <a:p>
            <a:pPr>
              <a:buFont typeface="Arial" pitchFamily="34" charset="0"/>
              <a:buChar char="•"/>
            </a:pPr>
            <a:r>
              <a:rPr lang="de-DE" sz="2800" b="1" dirty="0" smtClean="0"/>
              <a:t>Aufklärung</a:t>
            </a:r>
          </a:p>
          <a:p>
            <a:pPr>
              <a:buFont typeface="Arial" pitchFamily="34" charset="0"/>
              <a:buChar char="•"/>
            </a:pPr>
            <a:r>
              <a:rPr lang="de-DE" sz="2800" b="1" dirty="0" smtClean="0"/>
              <a:t>TV-/Radiospots</a:t>
            </a:r>
          </a:p>
          <a:p>
            <a:pPr>
              <a:buFont typeface="Arial" pitchFamily="34" charset="0"/>
              <a:buChar char="•"/>
            </a:pPr>
            <a:r>
              <a:rPr lang="de-DE" sz="2800" b="1" dirty="0" smtClean="0"/>
              <a:t>Armutsbekämpfung</a:t>
            </a:r>
            <a:endParaRPr lang="de-DE" sz="2800" b="1" dirty="0"/>
          </a:p>
        </p:txBody>
      </p:sp>
      <p:pic>
        <p:nvPicPr>
          <p:cNvPr id="4" name="image20.jpg"/>
          <p:cNvPicPr/>
          <p:nvPr/>
        </p:nvPicPr>
        <p:blipFill>
          <a:blip r:embed="rId4" cstate="print"/>
          <a:srcRect l="25900"/>
          <a:stretch>
            <a:fillRect/>
          </a:stretch>
        </p:blipFill>
        <p:spPr>
          <a:xfrm>
            <a:off x="4355976" y="2852936"/>
            <a:ext cx="4206602" cy="3190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C:\Users\Jens\Pictures\Peru\2012 November\Tara Projekt Ingenio Bajo\IMG_30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0560" y="3645024"/>
            <a:ext cx="4603440" cy="3212976"/>
          </a:xfrm>
          <a:prstGeom prst="rect">
            <a:avLst/>
          </a:prstGeom>
          <a:noFill/>
        </p:spPr>
      </p:pic>
      <p:pic>
        <p:nvPicPr>
          <p:cNvPr id="105475" name="Picture 3" descr="C:\Users\Jens\Pictures\Peru\2012 November\Tara - Sávila - Projekt San Luis\IMG_30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024"/>
            <a:ext cx="4572000" cy="3212976"/>
          </a:xfrm>
          <a:prstGeom prst="rect">
            <a:avLst/>
          </a:prstGeom>
          <a:noFill/>
        </p:spPr>
      </p:pic>
      <p:pic>
        <p:nvPicPr>
          <p:cNvPr id="105476" name="Picture 4" descr="C:\Users\Jens\Pictures\Peru\2012 November\Tara - Sávila - Projekt San Luis\IMG_306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76464" y="0"/>
            <a:ext cx="5467536" cy="3645024"/>
          </a:xfrm>
          <a:prstGeom prst="rect">
            <a:avLst/>
          </a:prstGeom>
          <a:noFill/>
        </p:spPr>
      </p:pic>
      <p:pic>
        <p:nvPicPr>
          <p:cNvPr id="105477" name="Picture 5" descr="C:\Users\Jens\Pictures\Peru\2012 November\Tara - Sávila - Projekt San Luis\IMG_306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4572000" cy="3645024"/>
          </a:xfrm>
          <a:prstGeom prst="rect">
            <a:avLst/>
          </a:prstGeom>
          <a:noFill/>
        </p:spPr>
      </p:pic>
      <p:sp>
        <p:nvSpPr>
          <p:cNvPr id="6" name="Textfeld 5"/>
          <p:cNvSpPr txBox="1"/>
          <p:nvPr/>
        </p:nvSpPr>
        <p:spPr>
          <a:xfrm>
            <a:off x="3229717" y="44624"/>
            <a:ext cx="602280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000" b="1" dirty="0" smtClean="0">
                <a:solidFill>
                  <a:schemeClr val="bg1"/>
                </a:solidFill>
              </a:rPr>
              <a:t>urbane Landwirtschaft in Slums</a:t>
            </a:r>
            <a:endParaRPr lang="de-DE" sz="3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403648" y="231152"/>
            <a:ext cx="6408712" cy="1007968"/>
          </a:xfrm>
          <a:prstGeom prst="rect">
            <a:avLst/>
          </a:prstGeom>
          <a:solidFill>
            <a:schemeClr val="accent5"/>
          </a:solidFill>
          <a:ln>
            <a:beve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numCol="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400" b="1" dirty="0" smtClean="0">
                <a:solidFill>
                  <a:srgbClr val="0000FF"/>
                </a:solidFill>
              </a:rPr>
              <a:t>Patenschaften</a:t>
            </a:r>
          </a:p>
          <a:p>
            <a:pPr algn="ctr">
              <a:spcBef>
                <a:spcPct val="50000"/>
              </a:spcBef>
            </a:pPr>
            <a:r>
              <a:rPr lang="de-DE" sz="1700" b="1" dirty="0" smtClean="0">
                <a:solidFill>
                  <a:srgbClr val="0000FF"/>
                </a:solidFill>
              </a:rPr>
              <a:t>Soforthilfe, „reden nicht nur,“ Verbindlichkeit, Vertrauen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403648" y="1424060"/>
            <a:ext cx="6480720" cy="1007968"/>
          </a:xfrm>
          <a:prstGeom prst="rect">
            <a:avLst/>
          </a:prstGeom>
          <a:solidFill>
            <a:schemeClr val="accent5"/>
          </a:solidFill>
          <a:ln>
            <a:beve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numCol="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400" b="1" dirty="0" smtClean="0">
                <a:solidFill>
                  <a:srgbClr val="0000FF"/>
                </a:solidFill>
              </a:rPr>
              <a:t>Bildung &amp; Begleitung</a:t>
            </a:r>
          </a:p>
          <a:p>
            <a:pPr algn="ctr">
              <a:spcBef>
                <a:spcPct val="50000"/>
              </a:spcBef>
            </a:pPr>
            <a:r>
              <a:rPr lang="de-DE" sz="1700" b="1" dirty="0" smtClean="0">
                <a:solidFill>
                  <a:srgbClr val="0000FF"/>
                </a:solidFill>
              </a:rPr>
              <a:t>Frauen, Umwelt, seelische Not, Ansprechpartner, Mission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403648" y="2631716"/>
            <a:ext cx="6480720" cy="1007968"/>
          </a:xfrm>
          <a:prstGeom prst="rect">
            <a:avLst/>
          </a:prstGeom>
          <a:solidFill>
            <a:schemeClr val="accent5"/>
          </a:solidFill>
          <a:ln>
            <a:beve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numCol="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400" b="1" dirty="0" smtClean="0">
                <a:solidFill>
                  <a:srgbClr val="0000FF"/>
                </a:solidFill>
              </a:rPr>
              <a:t>Bio-Landwirtschaft</a:t>
            </a:r>
          </a:p>
          <a:p>
            <a:pPr algn="ctr">
              <a:spcBef>
                <a:spcPct val="50000"/>
              </a:spcBef>
            </a:pPr>
            <a:r>
              <a:rPr lang="de-DE" sz="1700" b="1" dirty="0" smtClean="0">
                <a:solidFill>
                  <a:srgbClr val="0000FF"/>
                </a:solidFill>
              </a:rPr>
              <a:t>Baumschulen, Kleintiere, Ackerbau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403648" y="3855852"/>
            <a:ext cx="6480720" cy="1007968"/>
          </a:xfrm>
          <a:prstGeom prst="rect">
            <a:avLst/>
          </a:prstGeom>
          <a:solidFill>
            <a:schemeClr val="accent5"/>
          </a:solidFill>
          <a:ln>
            <a:beve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numCol="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400" b="1" dirty="0" smtClean="0">
                <a:solidFill>
                  <a:srgbClr val="0000FF"/>
                </a:solidFill>
              </a:rPr>
              <a:t>Umwelt</a:t>
            </a:r>
          </a:p>
          <a:p>
            <a:pPr algn="ctr">
              <a:spcBef>
                <a:spcPct val="50000"/>
              </a:spcBef>
            </a:pPr>
            <a:r>
              <a:rPr lang="de-DE" sz="1700" b="1" dirty="0" smtClean="0">
                <a:solidFill>
                  <a:srgbClr val="0000FF"/>
                </a:solidFill>
              </a:rPr>
              <a:t>Aufforstung, Aufklärung, Boden, Wasser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539552" y="1756336"/>
            <a:ext cx="409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000" b="1" dirty="0" smtClean="0">
                <a:solidFill>
                  <a:schemeClr val="accent6"/>
                </a:solidFill>
              </a:rPr>
              <a:t>+</a:t>
            </a:r>
            <a:endParaRPr lang="de-DE" sz="3000" b="1" dirty="0">
              <a:solidFill>
                <a:schemeClr val="accent6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611560" y="4293096"/>
            <a:ext cx="409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000" b="1" dirty="0" smtClean="0">
                <a:solidFill>
                  <a:schemeClr val="accent6"/>
                </a:solidFill>
              </a:rPr>
              <a:t>+</a:t>
            </a:r>
            <a:endParaRPr lang="de-DE" sz="3000" b="1" dirty="0">
              <a:solidFill>
                <a:schemeClr val="accent6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539552" y="2996952"/>
            <a:ext cx="409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000" b="1" dirty="0" smtClean="0">
                <a:solidFill>
                  <a:schemeClr val="accent6"/>
                </a:solidFill>
              </a:rPr>
              <a:t>+</a:t>
            </a:r>
            <a:endParaRPr lang="de-DE" sz="3000" b="1" dirty="0">
              <a:solidFill>
                <a:schemeClr val="accent6"/>
              </a:solidFill>
            </a:endParaRPr>
          </a:p>
        </p:txBody>
      </p:sp>
      <p:sp>
        <p:nvSpPr>
          <p:cNvPr id="12" name="Pfeil nach unten 11"/>
          <p:cNvSpPr/>
          <p:nvPr/>
        </p:nvSpPr>
        <p:spPr>
          <a:xfrm>
            <a:off x="4401952" y="4950720"/>
            <a:ext cx="484632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179512" y="5499020"/>
            <a:ext cx="8784976" cy="1200329"/>
          </a:xfrm>
          <a:prstGeom prst="rect">
            <a:avLst/>
          </a:prstGeom>
          <a:solidFill>
            <a:schemeClr val="accent5"/>
          </a:solidFill>
          <a:ln>
            <a:beve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numCol="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 dirty="0" smtClean="0">
                <a:solidFill>
                  <a:srgbClr val="FF0000"/>
                </a:solidFill>
              </a:rPr>
              <a:t>Nachhaltige Entwicklung</a:t>
            </a:r>
          </a:p>
          <a:p>
            <a:pPr algn="ctr">
              <a:spcBef>
                <a:spcPct val="50000"/>
              </a:spcBef>
            </a:pPr>
            <a:r>
              <a:rPr lang="de-DE" sz="2400" b="1" dirty="0" smtClean="0">
                <a:solidFill>
                  <a:srgbClr val="FF0000"/>
                </a:solidFill>
              </a:rPr>
              <a:t>lebenswerte und würdevolle Zukunft für ganze Dörfer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/>
      <p:bldP spid="10" grpId="0"/>
      <p:bldP spid="11" grpId="0"/>
      <p:bldP spid="12" grpId="0" animBg="1"/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323851" y="906572"/>
            <a:ext cx="8424863" cy="1823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4500" b="1" dirty="0" smtClean="0">
                <a:solidFill>
                  <a:srgbClr val="0000FF"/>
                </a:solidFill>
              </a:rPr>
              <a:t>www.chance-international.org</a:t>
            </a:r>
          </a:p>
          <a:p>
            <a:pPr>
              <a:spcBef>
                <a:spcPct val="50000"/>
              </a:spcBef>
            </a:pPr>
            <a:endParaRPr lang="de-DE" sz="4500" b="1" dirty="0">
              <a:solidFill>
                <a:srgbClr val="FF9900"/>
              </a:solidFill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85721" y="2357431"/>
            <a:ext cx="8424863" cy="1685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3600" b="1" dirty="0" smtClean="0">
                <a:solidFill>
                  <a:srgbClr val="0000FF"/>
                </a:solidFill>
              </a:rPr>
              <a:t>www.chanceaktuell.wordpress.com</a:t>
            </a:r>
          </a:p>
          <a:p>
            <a:pPr>
              <a:spcBef>
                <a:spcPct val="50000"/>
              </a:spcBef>
            </a:pPr>
            <a:endParaRPr lang="de-DE" sz="4500" b="1" dirty="0">
              <a:solidFill>
                <a:srgbClr val="FF99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001" y="3618645"/>
            <a:ext cx="596217" cy="574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932118" y="3472166"/>
            <a:ext cx="8424863" cy="1685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3600" b="1" dirty="0" smtClean="0">
                <a:solidFill>
                  <a:srgbClr val="0000FF"/>
                </a:solidFill>
              </a:rPr>
              <a:t>facebook.com/</a:t>
            </a:r>
            <a:r>
              <a:rPr lang="de-DE" sz="3600" b="1" dirty="0" err="1" smtClean="0">
                <a:solidFill>
                  <a:srgbClr val="0000FF"/>
                </a:solidFill>
              </a:rPr>
              <a:t>chanceinternational</a:t>
            </a:r>
            <a:endParaRPr lang="de-DE" sz="3600" b="1" dirty="0" smtClean="0">
              <a:solidFill>
                <a:srgbClr val="0000FF"/>
              </a:solidFill>
            </a:endParaRPr>
          </a:p>
          <a:p>
            <a:pPr>
              <a:spcBef>
                <a:spcPct val="50000"/>
              </a:spcBef>
            </a:pPr>
            <a:endParaRPr lang="de-DE" sz="4500" b="1" dirty="0">
              <a:solidFill>
                <a:srgbClr val="FF9900"/>
              </a:solidFill>
            </a:endParaRPr>
          </a:p>
        </p:txBody>
      </p:sp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Jens\Documents\Chance e.V\Huánuco\overview-map-peru.png"/>
          <p:cNvPicPr>
            <a:picLocks noChangeAspect="1" noChangeArrowheads="1"/>
          </p:cNvPicPr>
          <p:nvPr/>
        </p:nvPicPr>
        <p:blipFill>
          <a:blip r:embed="rId3" cstate="print"/>
          <a:srcRect l="2354" t="3112" r="3717" b="1845"/>
          <a:stretch>
            <a:fillRect/>
          </a:stretch>
        </p:blipFill>
        <p:spPr bwMode="auto">
          <a:xfrm>
            <a:off x="3743325" y="0"/>
            <a:ext cx="5400675" cy="6858000"/>
          </a:xfrm>
          <a:prstGeom prst="rect">
            <a:avLst/>
          </a:prstGeom>
          <a:noFill/>
        </p:spPr>
      </p:pic>
      <p:sp>
        <p:nvSpPr>
          <p:cNvPr id="7" name="Pfeil nach rechts 6"/>
          <p:cNvSpPr/>
          <p:nvPr/>
        </p:nvSpPr>
        <p:spPr>
          <a:xfrm>
            <a:off x="4499992" y="3429000"/>
            <a:ext cx="1296144" cy="2880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79512" y="332656"/>
            <a:ext cx="8712968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500" b="1" u="sng" dirty="0" smtClean="0">
                <a:solidFill>
                  <a:srgbClr val="0000FF"/>
                </a:solidFill>
              </a:rPr>
              <a:t>Provinz </a:t>
            </a:r>
            <a:r>
              <a:rPr lang="de-DE" sz="3500" b="1" u="sng" dirty="0" err="1" smtClean="0">
                <a:solidFill>
                  <a:srgbClr val="0000FF"/>
                </a:solidFill>
              </a:rPr>
              <a:t>Huánuco</a:t>
            </a:r>
            <a:r>
              <a:rPr lang="de-DE" sz="3500" b="1" u="sng" dirty="0" smtClean="0">
                <a:solidFill>
                  <a:srgbClr val="0000FF"/>
                </a:solidFill>
              </a:rPr>
              <a:t>: </a:t>
            </a:r>
          </a:p>
          <a:p>
            <a:endParaRPr lang="de-DE" sz="3500" b="1" dirty="0" smtClean="0">
              <a:solidFill>
                <a:srgbClr val="0000FF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de-DE" sz="2500" b="1" dirty="0" smtClean="0">
                <a:solidFill>
                  <a:srgbClr val="0000FF"/>
                </a:solidFill>
              </a:rPr>
              <a:t>früheres Terrorgebiet</a:t>
            </a:r>
          </a:p>
          <a:p>
            <a:pPr>
              <a:buFont typeface="Wingdings" pitchFamily="2" charset="2"/>
              <a:buChar char="§"/>
            </a:pPr>
            <a:endParaRPr lang="de-DE" sz="2500" b="1" dirty="0" smtClean="0">
              <a:solidFill>
                <a:srgbClr val="0000FF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de-DE" sz="2500" b="1" dirty="0" smtClean="0">
                <a:solidFill>
                  <a:srgbClr val="0000FF"/>
                </a:solidFill>
              </a:rPr>
              <a:t>Zweitärmste Provinz</a:t>
            </a:r>
          </a:p>
          <a:p>
            <a:pPr>
              <a:buFont typeface="Wingdings" pitchFamily="2" charset="2"/>
              <a:buChar char="§"/>
            </a:pPr>
            <a:endParaRPr lang="de-DE" sz="2500" b="1" dirty="0" smtClean="0">
              <a:solidFill>
                <a:srgbClr val="0000FF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de-DE" sz="2500" b="1" dirty="0" smtClean="0">
                <a:solidFill>
                  <a:srgbClr val="0000FF"/>
                </a:solidFill>
              </a:rPr>
              <a:t>49 % extreme Armut</a:t>
            </a:r>
          </a:p>
          <a:p>
            <a:pPr>
              <a:buFont typeface="Wingdings" pitchFamily="2" charset="2"/>
              <a:buChar char="§"/>
            </a:pPr>
            <a:endParaRPr lang="de-DE" sz="2500" b="1" dirty="0" smtClean="0">
              <a:solidFill>
                <a:srgbClr val="0000FF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de-DE" sz="2500" b="1" dirty="0" smtClean="0">
                <a:solidFill>
                  <a:srgbClr val="0000FF"/>
                </a:solidFill>
              </a:rPr>
              <a:t>durchschnittliches </a:t>
            </a:r>
          </a:p>
          <a:p>
            <a:r>
              <a:rPr lang="de-DE" sz="2500" b="1" dirty="0" smtClean="0">
                <a:solidFill>
                  <a:srgbClr val="0000FF"/>
                </a:solidFill>
              </a:rPr>
              <a:t>  Monatseinkommen</a:t>
            </a:r>
          </a:p>
          <a:p>
            <a:r>
              <a:rPr lang="de-DE" sz="2500" b="1" dirty="0" smtClean="0">
                <a:solidFill>
                  <a:srgbClr val="0000FF"/>
                </a:solidFill>
              </a:rPr>
              <a:t>  pro Familie: 50 €</a:t>
            </a:r>
          </a:p>
          <a:p>
            <a:pPr>
              <a:buFont typeface="Wingdings" pitchFamily="2" charset="2"/>
              <a:buChar char="§"/>
            </a:pPr>
            <a:endParaRPr lang="de-DE" sz="2500" b="1" dirty="0" smtClean="0">
              <a:solidFill>
                <a:srgbClr val="0000FF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de-DE" sz="2500" b="1" dirty="0" smtClean="0">
                <a:solidFill>
                  <a:srgbClr val="0000FF"/>
                </a:solidFill>
              </a:rPr>
              <a:t>40 % ohne Strom und</a:t>
            </a:r>
          </a:p>
          <a:p>
            <a:r>
              <a:rPr lang="de-DE" sz="2500" b="1" dirty="0" smtClean="0">
                <a:solidFill>
                  <a:srgbClr val="0000FF"/>
                </a:solidFill>
              </a:rPr>
              <a:t>  Trinkwasser</a:t>
            </a:r>
            <a:endParaRPr lang="de-DE" sz="25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Jens\Documents\Chance e.V\Huánuco\mapa dpto de Huánuco.jpg"/>
          <p:cNvPicPr>
            <a:picLocks noChangeAspect="1" noChangeArrowheads="1"/>
          </p:cNvPicPr>
          <p:nvPr/>
        </p:nvPicPr>
        <p:blipFill>
          <a:blip r:embed="rId3" cstate="print"/>
          <a:srcRect l="2351" t="3493" r="2413" b="182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Pfeil nach rechts 6"/>
          <p:cNvSpPr/>
          <p:nvPr/>
        </p:nvSpPr>
        <p:spPr>
          <a:xfrm rot="19332095">
            <a:off x="1715969" y="5020111"/>
            <a:ext cx="1296144" cy="2880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Pfeil nach rechts 5"/>
          <p:cNvSpPr/>
          <p:nvPr/>
        </p:nvSpPr>
        <p:spPr>
          <a:xfrm rot="1426854">
            <a:off x="1766736" y="3606093"/>
            <a:ext cx="1296144" cy="2880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Pfeil nach rechts 8"/>
          <p:cNvSpPr/>
          <p:nvPr/>
        </p:nvSpPr>
        <p:spPr>
          <a:xfrm rot="13153709">
            <a:off x="3873637" y="4236772"/>
            <a:ext cx="1296144" cy="30285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/>
          <p:cNvSpPr txBox="1"/>
          <p:nvPr/>
        </p:nvSpPr>
        <p:spPr>
          <a:xfrm>
            <a:off x="4283968" y="476672"/>
            <a:ext cx="38884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 smtClean="0"/>
              <a:t>1 Million Einwohner</a:t>
            </a:r>
            <a:endParaRPr lang="de-DE" sz="3000" b="1" dirty="0"/>
          </a:p>
        </p:txBody>
      </p:sp>
      <p:sp>
        <p:nvSpPr>
          <p:cNvPr id="11" name="Textfeld 10"/>
          <p:cNvSpPr txBox="1"/>
          <p:nvPr/>
        </p:nvSpPr>
        <p:spPr>
          <a:xfrm>
            <a:off x="323528" y="5661248"/>
            <a:ext cx="3888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Stadt </a:t>
            </a:r>
            <a:r>
              <a:rPr lang="de-DE" sz="2000" b="1" dirty="0" err="1" smtClean="0"/>
              <a:t>Huánuco</a:t>
            </a:r>
            <a:r>
              <a:rPr lang="de-DE" sz="2000" b="1" dirty="0" smtClean="0"/>
              <a:t> – Slums:      San Luis &amp; Las </a:t>
            </a:r>
            <a:r>
              <a:rPr lang="de-DE" sz="2000" b="1" dirty="0" err="1" smtClean="0"/>
              <a:t>Moras</a:t>
            </a:r>
            <a:endParaRPr lang="de-DE" sz="2000" b="1" dirty="0"/>
          </a:p>
        </p:txBody>
      </p:sp>
      <p:sp>
        <p:nvSpPr>
          <p:cNvPr id="12" name="Textfeld 11"/>
          <p:cNvSpPr txBox="1"/>
          <p:nvPr/>
        </p:nvSpPr>
        <p:spPr>
          <a:xfrm>
            <a:off x="971600" y="3068960"/>
            <a:ext cx="18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err="1" smtClean="0"/>
              <a:t>Ingenio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Bajo</a:t>
            </a:r>
            <a:endParaRPr lang="de-DE" sz="2000" b="1" dirty="0"/>
          </a:p>
        </p:txBody>
      </p:sp>
      <p:sp>
        <p:nvSpPr>
          <p:cNvPr id="13" name="Textfeld 12"/>
          <p:cNvSpPr txBox="1"/>
          <p:nvPr/>
        </p:nvSpPr>
        <p:spPr>
          <a:xfrm>
            <a:off x="3851920" y="4797152"/>
            <a:ext cx="3888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err="1" smtClean="0"/>
              <a:t>Cinchao</a:t>
            </a:r>
            <a:r>
              <a:rPr lang="de-DE" sz="2000" b="1" dirty="0" smtClean="0"/>
              <a:t>-Distrikt: </a:t>
            </a:r>
            <a:r>
              <a:rPr lang="de-DE" sz="2000" b="1" dirty="0" err="1" smtClean="0"/>
              <a:t>Micho</a:t>
            </a:r>
            <a:r>
              <a:rPr lang="de-DE" sz="2000" b="1" dirty="0" smtClean="0"/>
              <a:t>, </a:t>
            </a:r>
            <a:r>
              <a:rPr lang="de-DE" sz="2000" b="1" dirty="0" err="1" smtClean="0"/>
              <a:t>Independencia</a:t>
            </a:r>
            <a:r>
              <a:rPr lang="de-DE" sz="2000" b="1" dirty="0" smtClean="0"/>
              <a:t>, Esperanza</a:t>
            </a:r>
            <a:endParaRPr lang="de-DE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9" grpId="0" animBg="1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C:\Users\Jens\Pictures\Peru\08 -- Peru - Februar\Barrio Maicol 13.3.08\Slum Zona Cer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403648" y="0"/>
            <a:ext cx="6264696" cy="707886"/>
          </a:xfrm>
          <a:prstGeom prst="rect">
            <a:avLst/>
          </a:prstGeom>
          <a:solidFill>
            <a:schemeClr val="accent5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numCol="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4000" b="1" dirty="0" smtClean="0">
                <a:solidFill>
                  <a:srgbClr val="0000FF"/>
                </a:solidFill>
              </a:rPr>
              <a:t>„Pueblos </a:t>
            </a:r>
            <a:r>
              <a:rPr lang="de-DE" sz="4000" b="1" dirty="0" err="1" smtClean="0">
                <a:solidFill>
                  <a:srgbClr val="0000FF"/>
                </a:solidFill>
              </a:rPr>
              <a:t>Jóvenes</a:t>
            </a:r>
            <a:r>
              <a:rPr lang="de-DE" sz="4000" b="1" dirty="0" smtClean="0">
                <a:solidFill>
                  <a:srgbClr val="0000FF"/>
                </a:solidFill>
              </a:rPr>
              <a:t>“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355992" y="2276872"/>
            <a:ext cx="511256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numCol="1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de-DE" sz="3200" b="1" dirty="0" smtClean="0">
                <a:solidFill>
                  <a:schemeClr val="bg1"/>
                </a:solidFill>
              </a:rPr>
              <a:t>Kleingewerbeförderung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355992" y="3556536"/>
            <a:ext cx="561662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numCol="1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de-DE" sz="3200" b="1" dirty="0" smtClean="0">
                <a:solidFill>
                  <a:schemeClr val="bg1"/>
                </a:solidFill>
              </a:rPr>
              <a:t>Seelsorge und                                                                         psychologische Beratung 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355992" y="2924944"/>
            <a:ext cx="34563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numCol="1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de-DE" sz="3200" b="1" dirty="0" smtClean="0">
                <a:solidFill>
                  <a:schemeClr val="bg1"/>
                </a:solidFill>
              </a:rPr>
              <a:t>Bildung 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370740" y="4656836"/>
            <a:ext cx="34563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numCol="1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de-DE" sz="3200" b="1" dirty="0" smtClean="0">
                <a:solidFill>
                  <a:schemeClr val="bg1"/>
                </a:solidFill>
              </a:rPr>
              <a:t>Mission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6" name="Picture 4" descr="C:\Users\Jens\Pictures\Peru\12 Feb\Ingenio Bajo -Vivero de paltos - avejas piloto\Bilder Ingenio\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1147788" y="2420888"/>
            <a:ext cx="424847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numCol="1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de-DE" sz="3200" b="1" dirty="0" smtClean="0">
                <a:solidFill>
                  <a:schemeClr val="bg1"/>
                </a:solidFill>
              </a:rPr>
              <a:t> extreme Armut</a:t>
            </a: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1147788" y="3127952"/>
            <a:ext cx="424847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numCol="1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de-DE" sz="3200" b="1" dirty="0" smtClean="0">
                <a:solidFill>
                  <a:schemeClr val="bg1"/>
                </a:solidFill>
              </a:rPr>
              <a:t> Umweltprobleme</a:t>
            </a: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1147788" y="4410188"/>
            <a:ext cx="424847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numCol="1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de-DE" sz="3200" b="1" dirty="0" smtClean="0">
                <a:solidFill>
                  <a:schemeClr val="bg1"/>
                </a:solidFill>
              </a:rPr>
              <a:t> Landflucht</a:t>
            </a: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2915816" y="0"/>
            <a:ext cx="3275856" cy="707886"/>
          </a:xfrm>
          <a:prstGeom prst="rect">
            <a:avLst/>
          </a:prstGeom>
          <a:solidFill>
            <a:schemeClr val="accent5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numCol="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4000" b="1" dirty="0" smtClean="0">
                <a:solidFill>
                  <a:srgbClr val="0000FF"/>
                </a:solidFill>
              </a:rPr>
              <a:t>Dörfer</a:t>
            </a:r>
          </a:p>
        </p:txBody>
      </p: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1177284" y="5047817"/>
            <a:ext cx="594716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numCol="1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de-DE" sz="3200" b="1" dirty="0" smtClean="0">
                <a:solidFill>
                  <a:schemeClr val="bg1"/>
                </a:solidFill>
              </a:rPr>
              <a:t> von Entwicklung abgehängt</a:t>
            </a:r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1152708" y="3752288"/>
            <a:ext cx="737973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numCol="1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de-DE" sz="3200" b="1" dirty="0" smtClean="0">
                <a:solidFill>
                  <a:schemeClr val="bg1"/>
                </a:solidFill>
              </a:rPr>
              <a:t> Entwaldung, Erosion, Verödung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Jens\Desktop\Chance Peru\maren wickwire_manifest media-Chance Peru 2013-portrait-0742.jpg"/>
          <p:cNvPicPr>
            <a:picLocks noChangeAspect="1" noChangeArrowheads="1"/>
          </p:cNvPicPr>
          <p:nvPr/>
        </p:nvPicPr>
        <p:blipFill>
          <a:blip r:embed="rId3" cstate="print"/>
          <a:srcRect l="10746"/>
          <a:stretch>
            <a:fillRect/>
          </a:stretch>
        </p:blipFill>
        <p:spPr bwMode="auto">
          <a:xfrm>
            <a:off x="-37471" y="1"/>
            <a:ext cx="9181471" cy="6858000"/>
          </a:xfrm>
          <a:prstGeom prst="rect">
            <a:avLst/>
          </a:prstGeom>
          <a:noFill/>
        </p:spPr>
      </p:pic>
      <p:sp>
        <p:nvSpPr>
          <p:cNvPr id="5" name="Textfeld 4"/>
          <p:cNvSpPr txBox="1"/>
          <p:nvPr/>
        </p:nvSpPr>
        <p:spPr>
          <a:xfrm>
            <a:off x="467544" y="2564904"/>
            <a:ext cx="82809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b="1" dirty="0" smtClean="0">
                <a:solidFill>
                  <a:schemeClr val="bg1"/>
                </a:solidFill>
              </a:rPr>
              <a:t>Angst und Misstrauen</a:t>
            </a:r>
            <a:endParaRPr lang="de-DE" sz="6000" b="1" dirty="0">
              <a:solidFill>
                <a:schemeClr val="bg1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267744" y="2420888"/>
            <a:ext cx="48245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0" b="1" dirty="0" smtClean="0">
                <a:solidFill>
                  <a:schemeClr val="bg1"/>
                </a:solidFill>
              </a:rPr>
              <a:t>Was tun?</a:t>
            </a:r>
            <a:endParaRPr lang="de-DE" sz="8000" b="1" dirty="0">
              <a:solidFill>
                <a:schemeClr val="bg1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2195736" y="2420888"/>
            <a:ext cx="48245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0" b="1" dirty="0" err="1" smtClean="0">
                <a:solidFill>
                  <a:schemeClr val="bg1"/>
                </a:solidFill>
              </a:rPr>
              <a:t>Pishtaco</a:t>
            </a:r>
            <a:r>
              <a:rPr lang="de-DE" sz="8000" b="1" dirty="0" smtClean="0">
                <a:solidFill>
                  <a:schemeClr val="bg1"/>
                </a:solidFill>
              </a:rPr>
              <a:t>!</a:t>
            </a:r>
            <a:endParaRPr lang="de-DE" sz="8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4" grpId="0"/>
      <p:bldP spid="6" grpId="0"/>
      <p:bldP spid="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683568" y="260648"/>
            <a:ext cx="7776864" cy="1323439"/>
          </a:xfrm>
          <a:prstGeom prst="rect">
            <a:avLst/>
          </a:prstGeom>
          <a:solidFill>
            <a:schemeClr val="accent5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numCol="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4000" b="1" dirty="0" smtClean="0">
                <a:solidFill>
                  <a:srgbClr val="0000FF"/>
                </a:solidFill>
              </a:rPr>
              <a:t>Ganzheitliches Konzept für nachhaltige Entwicklung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683568" y="2219612"/>
            <a:ext cx="7776864" cy="1661993"/>
          </a:xfrm>
          <a:prstGeom prst="rect">
            <a:avLst/>
          </a:prstGeom>
          <a:solidFill>
            <a:schemeClr val="accent5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numCol="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400" b="1" dirty="0" smtClean="0">
                <a:solidFill>
                  <a:srgbClr val="0000FF"/>
                </a:solidFill>
              </a:rPr>
              <a:t>Synergien von Sozialarbeit, Mission, Armutsbekämpfung und Umwelt-</a:t>
            </a:r>
            <a:r>
              <a:rPr lang="de-DE" sz="3400" b="1" dirty="0" err="1" smtClean="0">
                <a:solidFill>
                  <a:srgbClr val="0000FF"/>
                </a:solidFill>
              </a:rPr>
              <a:t>schutz</a:t>
            </a:r>
            <a:endParaRPr lang="de-DE" sz="3400" b="1" dirty="0" smtClean="0">
              <a:solidFill>
                <a:srgbClr val="0000FF"/>
              </a:solidFill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683568" y="5661248"/>
            <a:ext cx="7776864" cy="615553"/>
          </a:xfrm>
          <a:prstGeom prst="rect">
            <a:avLst/>
          </a:prstGeom>
          <a:solidFill>
            <a:schemeClr val="accent5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numCol="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400" b="1" dirty="0" smtClean="0">
                <a:solidFill>
                  <a:srgbClr val="0000FF"/>
                </a:solidFill>
              </a:rPr>
              <a:t>„zwei auf einen Schlag“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683568" y="4221088"/>
            <a:ext cx="7776864" cy="1138773"/>
          </a:xfrm>
          <a:prstGeom prst="rect">
            <a:avLst/>
          </a:prstGeom>
          <a:solidFill>
            <a:schemeClr val="accent5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numCol="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400" b="1" dirty="0" smtClean="0">
                <a:solidFill>
                  <a:srgbClr val="0000FF"/>
                </a:solidFill>
              </a:rPr>
              <a:t>Kombination kurzfristiger Soforthilfe und langfristiger Hilfe zur Selbsthilfe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342</Words>
  <Application>Microsoft Office PowerPoint</Application>
  <PresentationFormat>Bildschirmpräsentation (4:3)</PresentationFormat>
  <Paragraphs>150</Paragraphs>
  <Slides>38</Slides>
  <Notes>38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38</vt:i4>
      </vt:variant>
    </vt:vector>
  </HeadingPairs>
  <TitlesOfParts>
    <vt:vector size="39" baseType="lpstr">
      <vt:lpstr>Standarddesign</vt:lpstr>
      <vt:lpstr>Folie 1</vt:lpstr>
      <vt:lpstr>Folie 2</vt:lpstr>
      <vt:lpstr>Folie 3</vt:lpstr>
      <vt:lpstr>Folie 4</vt:lpstr>
      <vt:lpstr>Folie 5</vt:lpstr>
      <vt:lpstr>Folie 6</vt:lpstr>
      <vt:lpstr>Folie 7</vt:lpstr>
      <vt:lpstr>Folie 8</vt:lpstr>
      <vt:lpstr>Folie 9</vt:lpstr>
      <vt:lpstr>Folie 10</vt:lpstr>
      <vt:lpstr>Folie 11</vt:lpstr>
      <vt:lpstr>Folie 12</vt:lpstr>
      <vt:lpstr>Folie 13</vt:lpstr>
      <vt:lpstr>Folie 14</vt:lpstr>
      <vt:lpstr>Folie 15</vt:lpstr>
      <vt:lpstr>Folie 16</vt:lpstr>
      <vt:lpstr>Folie 17</vt:lpstr>
      <vt:lpstr>Folie 18</vt:lpstr>
      <vt:lpstr>Folie 19</vt:lpstr>
      <vt:lpstr>Folie 20</vt:lpstr>
      <vt:lpstr>Folie 21</vt:lpstr>
      <vt:lpstr>Folie 22</vt:lpstr>
      <vt:lpstr>Folie 23</vt:lpstr>
      <vt:lpstr>Folie 24</vt:lpstr>
      <vt:lpstr>Folie 25</vt:lpstr>
      <vt:lpstr>Folie 26</vt:lpstr>
      <vt:lpstr>Folie 27</vt:lpstr>
      <vt:lpstr>Folie 28</vt:lpstr>
      <vt:lpstr>Folie 29</vt:lpstr>
      <vt:lpstr>Folie 30</vt:lpstr>
      <vt:lpstr>Folie 31</vt:lpstr>
      <vt:lpstr>Folie 32</vt:lpstr>
      <vt:lpstr>Folie 33</vt:lpstr>
      <vt:lpstr>Folie 34</vt:lpstr>
      <vt:lpstr>Folie 35</vt:lpstr>
      <vt:lpstr>Folie 36</vt:lpstr>
      <vt:lpstr>Folie 37</vt:lpstr>
      <vt:lpstr>Folie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Jens</dc:creator>
  <cp:lastModifiedBy>Jens</cp:lastModifiedBy>
  <cp:revision>249</cp:revision>
  <dcterms:created xsi:type="dcterms:W3CDTF">2008-08-24T05:31:27Z</dcterms:created>
  <dcterms:modified xsi:type="dcterms:W3CDTF">2013-04-27T23:28:40Z</dcterms:modified>
</cp:coreProperties>
</file>